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269" r:id="rId3"/>
    <p:sldId id="268" r:id="rId4"/>
    <p:sldId id="257" r:id="rId5"/>
    <p:sldId id="258" r:id="rId6"/>
    <p:sldId id="259" r:id="rId7"/>
    <p:sldId id="267" r:id="rId8"/>
    <p:sldId id="261" r:id="rId9"/>
    <p:sldId id="262" r:id="rId10"/>
    <p:sldId id="260" r:id="rId11"/>
    <p:sldId id="264" r:id="rId12"/>
    <p:sldId id="265" r:id="rId13"/>
    <p:sldId id="26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4071A7-B9E4-4BE4-8829-C30C84557921}" type="datetimeFigureOut">
              <a:rPr lang="ru-RU" smtClean="0"/>
              <a:t>16.02.2017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602FFC-426B-4E86-B513-493C3333F5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01652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Приемы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602FFC-426B-4E86-B513-493C3333F573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44300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Приемы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602FFC-426B-4E86-B513-493C3333F573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1059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CA4E6-685F-4A9C-BBE1-CA594F823602}" type="datetimeFigureOut">
              <a:rPr lang="ru-RU" smtClean="0"/>
              <a:t>16.02.2017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0024B-F7CB-4FBD-B0C9-E60C6524F4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CA4E6-685F-4A9C-BBE1-CA594F823602}" type="datetimeFigureOut">
              <a:rPr lang="ru-RU" smtClean="0"/>
              <a:t>16.02.2017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0024B-F7CB-4FBD-B0C9-E60C6524F4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CA4E6-685F-4A9C-BBE1-CA594F823602}" type="datetimeFigureOut">
              <a:rPr lang="ru-RU" smtClean="0"/>
              <a:t>16.02.2017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0024B-F7CB-4FBD-B0C9-E60C6524F4AD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CA4E6-685F-4A9C-BBE1-CA594F823602}" type="datetimeFigureOut">
              <a:rPr lang="ru-RU" smtClean="0"/>
              <a:t>16.02.2017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0024B-F7CB-4FBD-B0C9-E60C6524F4AD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CA4E6-685F-4A9C-BBE1-CA594F823602}" type="datetimeFigureOut">
              <a:rPr lang="ru-RU" smtClean="0"/>
              <a:t>16.02.2017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0024B-F7CB-4FBD-B0C9-E60C6524F4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CA4E6-685F-4A9C-BBE1-CA594F823602}" type="datetimeFigureOut">
              <a:rPr lang="ru-RU" smtClean="0"/>
              <a:t>16.02.2017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0024B-F7CB-4FBD-B0C9-E60C6524F4AD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CA4E6-685F-4A9C-BBE1-CA594F823602}" type="datetimeFigureOut">
              <a:rPr lang="ru-RU" smtClean="0"/>
              <a:t>16.02.2017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0024B-F7CB-4FBD-B0C9-E60C6524F4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CA4E6-685F-4A9C-BBE1-CA594F823602}" type="datetimeFigureOut">
              <a:rPr lang="ru-RU" smtClean="0"/>
              <a:t>16.02.2017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0024B-F7CB-4FBD-B0C9-E60C6524F4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CA4E6-685F-4A9C-BBE1-CA594F823602}" type="datetimeFigureOut">
              <a:rPr lang="ru-RU" smtClean="0"/>
              <a:t>16.02.2017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0024B-F7CB-4FBD-B0C9-E60C6524F4A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CA4E6-685F-4A9C-BBE1-CA594F823602}" type="datetimeFigureOut">
              <a:rPr lang="ru-RU" smtClean="0"/>
              <a:t>16.02.2017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0024B-F7CB-4FBD-B0C9-E60C6524F4AD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CA4E6-685F-4A9C-BBE1-CA594F823602}" type="datetimeFigureOut">
              <a:rPr lang="ru-RU" smtClean="0"/>
              <a:t>16.02.2017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0024B-F7CB-4FBD-B0C9-E60C6524F4AD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6CCA4E6-685F-4A9C-BBE1-CA594F823602}" type="datetimeFigureOut">
              <a:rPr lang="ru-RU" smtClean="0"/>
              <a:t>16.02.2017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8810024B-F7CB-4FBD-B0C9-E60C6524F4AD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Образовательная деятельность по составлению </a:t>
            </a:r>
            <a:br>
              <a:rPr lang="ru-RU" b="1" dirty="0" smtClean="0"/>
            </a:br>
            <a:r>
              <a:rPr lang="ru-RU" b="1" dirty="0" smtClean="0"/>
              <a:t>рассказов по картине</a:t>
            </a: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3779912" y="3556001"/>
            <a:ext cx="3992488" cy="1473200"/>
          </a:xfrm>
        </p:spPr>
        <p:txBody>
          <a:bodyPr/>
          <a:lstStyle/>
          <a:p>
            <a:r>
              <a:rPr lang="ru-RU" dirty="0" smtClean="0"/>
              <a:t>Дегтярева Валентина Владимировна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9233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556793"/>
            <a:ext cx="7408333" cy="3260651"/>
          </a:xfrm>
        </p:spPr>
        <p:txBody>
          <a:bodyPr>
            <a:normAutofit lnSpcReduction="10000"/>
          </a:bodyPr>
          <a:lstStyle/>
          <a:p>
            <a:r>
              <a:rPr lang="ru-RU" b="1" dirty="0"/>
              <a:t> </a:t>
            </a:r>
            <a:r>
              <a:rPr lang="ru-RU" dirty="0"/>
              <a:t> В рассказывании по картине </a:t>
            </a:r>
            <a:r>
              <a:rPr lang="ru-RU" dirty="0" smtClean="0"/>
              <a:t> </a:t>
            </a:r>
            <a:r>
              <a:rPr lang="ru-RU" dirty="0"/>
              <a:t>дети учатся сначала по вопросам воспитателя, а затем </a:t>
            </a:r>
            <a:r>
              <a:rPr lang="ru-RU" dirty="0" smtClean="0"/>
              <a:t>и самостоятельно </a:t>
            </a:r>
            <a:r>
              <a:rPr lang="ru-RU" dirty="0"/>
              <a:t>строить высказывания описательного и повествовательного типа. Обращается внимание на структурное оформление описаний и повествований, дается представление о разных зачинах рассказов («Однажды», «Как-то раз» и т. п.), средствах связи между предложениями и частями высказывания.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Средняя группа</a:t>
            </a:r>
            <a:endParaRPr lang="ru-RU" dirty="0"/>
          </a:p>
        </p:txBody>
      </p:sp>
      <p:pic>
        <p:nvPicPr>
          <p:cNvPr id="4098" name="Picture 2" descr="C:\Users\ук\Desktop\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817444"/>
            <a:ext cx="3146144" cy="20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8323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700809"/>
            <a:ext cx="7408333" cy="2664296"/>
          </a:xfrm>
        </p:spPr>
        <p:txBody>
          <a:bodyPr/>
          <a:lstStyle/>
          <a:p>
            <a:r>
              <a:rPr lang="ru-RU" dirty="0" smtClean="0"/>
              <a:t>В </a:t>
            </a:r>
            <a:r>
              <a:rPr lang="ru-RU" dirty="0"/>
              <a:t>рассказывании по серии сюжетных картинок ребенок учится составлять повествовательные рассказы: указывать место и время действия, развивать сюжет, соблюдать композицию и последовательность изложения, а в рассказах по одной картине – придумывать предшествующие и последующие события.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Старшая группа</a:t>
            </a:r>
            <a:endParaRPr lang="ru-RU" dirty="0"/>
          </a:p>
        </p:txBody>
      </p:sp>
      <p:pic>
        <p:nvPicPr>
          <p:cNvPr id="3075" name="Picture 3" descr="C:\Users\ук\Desktop\imgh607544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58" b="10316"/>
          <a:stretch/>
        </p:blipFill>
        <p:spPr bwMode="auto">
          <a:xfrm>
            <a:off x="4644008" y="4004318"/>
            <a:ext cx="4108207" cy="2724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6009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 </a:t>
            </a:r>
            <a:r>
              <a:rPr lang="ru-RU" dirty="0"/>
              <a:t>Д</a:t>
            </a:r>
            <a:r>
              <a:rPr lang="ru-RU" dirty="0" smtClean="0"/>
              <a:t>етей </a:t>
            </a:r>
            <a:r>
              <a:rPr lang="ru-RU" dirty="0"/>
              <a:t>учат строить разные типы текстов (описание, повествование, рассуждение) с соблюдением их структуры, с использованием разных типов внутри текстовых связей. Усложняются задачи и содержание обучения детей рассказыванию по  картинам, на темы из личного опыта, творческому рассказыванию без наглядного материала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Подготовительная группа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7697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916833"/>
            <a:ext cx="7408333" cy="273630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   Благодаря целенаправленной и систематической работе по обучению рассказывания, у детей:</a:t>
            </a:r>
          </a:p>
          <a:p>
            <a:r>
              <a:rPr lang="ru-RU" dirty="0"/>
              <a:t>п</a:t>
            </a:r>
            <a:r>
              <a:rPr lang="ru-RU" dirty="0" smtClean="0"/>
              <a:t>овысился интерес к данному виду речевой деятельности.</a:t>
            </a:r>
          </a:p>
          <a:p>
            <a:r>
              <a:rPr lang="ru-RU" dirty="0" smtClean="0"/>
              <a:t>Высказывания стали более логично и последовательно излагают свой мысли.</a:t>
            </a:r>
          </a:p>
          <a:p>
            <a:r>
              <a:rPr lang="ru-RU" dirty="0" smtClean="0"/>
              <a:t>Появилась уверенность в составлении небольших рассказов.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859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556792"/>
            <a:ext cx="7408333" cy="4569371"/>
          </a:xfrm>
        </p:spPr>
        <p:txBody>
          <a:bodyPr/>
          <a:lstStyle/>
          <a:p>
            <a:r>
              <a:rPr lang="ru-RU" dirty="0"/>
              <a:t>н</a:t>
            </a:r>
            <a:r>
              <a:rPr lang="ru-RU" dirty="0" smtClean="0"/>
              <a:t>аучить рассматривать картину, формировать умения замечать в ней самое главное;</a:t>
            </a:r>
          </a:p>
          <a:p>
            <a:r>
              <a:rPr lang="ru-RU" dirty="0"/>
              <a:t>у</a:t>
            </a:r>
            <a:r>
              <a:rPr lang="ru-RU" dirty="0" smtClean="0"/>
              <a:t>чить детей правильно понимать содержания картины;</a:t>
            </a:r>
          </a:p>
          <a:p>
            <a:r>
              <a:rPr lang="ru-RU" dirty="0"/>
              <a:t>у</a:t>
            </a:r>
            <a:r>
              <a:rPr lang="ru-RU" dirty="0" smtClean="0"/>
              <a:t>чить составлять </a:t>
            </a:r>
            <a:r>
              <a:rPr lang="ru-RU" dirty="0" smtClean="0"/>
              <a:t>связные предложения;</a:t>
            </a:r>
            <a:endParaRPr lang="ru-RU" dirty="0" smtClean="0"/>
          </a:p>
          <a:p>
            <a:r>
              <a:rPr lang="ru-RU" dirty="0"/>
              <a:t>р</a:t>
            </a:r>
            <a:r>
              <a:rPr lang="ru-RU" dirty="0" smtClean="0"/>
              <a:t>азвивать внимание, память инициативность мышление;</a:t>
            </a:r>
          </a:p>
          <a:p>
            <a:r>
              <a:rPr lang="ru-RU" dirty="0"/>
              <a:t>р</a:t>
            </a:r>
            <a:r>
              <a:rPr lang="ru-RU" dirty="0" smtClean="0"/>
              <a:t>азвивать диалогическую и монологическую речь;</a:t>
            </a:r>
          </a:p>
          <a:p>
            <a:r>
              <a:rPr lang="ru-RU" dirty="0"/>
              <a:t>а</a:t>
            </a:r>
            <a:r>
              <a:rPr lang="ru-RU" dirty="0" smtClean="0"/>
              <a:t>ктивизировать и расширять словарный запас.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3088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2132856"/>
            <a:ext cx="7408333" cy="3993307"/>
          </a:xfrm>
        </p:spPr>
        <p:txBody>
          <a:bodyPr/>
          <a:lstStyle/>
          <a:p>
            <a:r>
              <a:rPr lang="ru-RU" dirty="0"/>
              <a:t>- образец речи (рассказа) педагога;</a:t>
            </a:r>
          </a:p>
          <a:p>
            <a:r>
              <a:rPr lang="ru-RU" dirty="0"/>
              <a:t>- план рассказа;</a:t>
            </a:r>
          </a:p>
          <a:p>
            <a:r>
              <a:rPr lang="ru-RU" dirty="0"/>
              <a:t>- коллективное составление рассказа;</a:t>
            </a:r>
          </a:p>
          <a:p>
            <a:r>
              <a:rPr lang="ru-RU" dirty="0"/>
              <a:t>- составление рассказа по частям;</a:t>
            </a:r>
          </a:p>
          <a:p>
            <a:r>
              <a:rPr lang="ru-RU" dirty="0"/>
              <a:t>- вопросы, элементарные указания, упражнения;</a:t>
            </a:r>
          </a:p>
          <a:p>
            <a:r>
              <a:rPr lang="ru-RU" dirty="0"/>
              <a:t>- демонстрация наглядного материала;</a:t>
            </a:r>
          </a:p>
          <a:p>
            <a:r>
              <a:rPr lang="ru-RU" dirty="0"/>
              <a:t>- оценка рассказа детей.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1124744"/>
            <a:ext cx="8136904" cy="532648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Приемы обучения детей рассказыванию</a:t>
            </a:r>
            <a:r>
              <a:rPr lang="ru-RU" dirty="0"/>
              <a:t>: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2157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картин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323528" y="1988840"/>
            <a:ext cx="3822192" cy="3447288"/>
          </a:xfrm>
        </p:spPr>
        <p:txBody>
          <a:bodyPr/>
          <a:lstStyle/>
          <a:p>
            <a:r>
              <a:rPr lang="ru-RU" b="1" dirty="0" smtClean="0"/>
              <a:t>Предметные картины </a:t>
            </a:r>
          </a:p>
          <a:p>
            <a:r>
              <a:rPr lang="ru-RU" b="1" dirty="0"/>
              <a:t>Сюжетные </a:t>
            </a:r>
            <a:r>
              <a:rPr lang="ru-RU" b="1" dirty="0" smtClean="0"/>
              <a:t>картины</a:t>
            </a:r>
          </a:p>
          <a:p>
            <a:r>
              <a:rPr lang="ru-RU" b="1" dirty="0"/>
              <a:t>Серия или набор картин, связанных единым сюжетным </a:t>
            </a:r>
            <a:r>
              <a:rPr lang="ru-RU" b="1" dirty="0" smtClean="0"/>
              <a:t>содержанием</a:t>
            </a:r>
          </a:p>
          <a:p>
            <a:r>
              <a:rPr lang="ru-RU" b="1" dirty="0" smtClean="0"/>
              <a:t>Репродукции </a:t>
            </a:r>
            <a:r>
              <a:rPr lang="ru-RU" b="1" dirty="0"/>
              <a:t>картин мастеров </a:t>
            </a:r>
            <a:r>
              <a:rPr lang="ru-RU" b="1" dirty="0" smtClean="0"/>
              <a:t>искусства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772816"/>
            <a:ext cx="2443633" cy="10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85"/>
          <a:stretch/>
        </p:blipFill>
        <p:spPr bwMode="auto">
          <a:xfrm>
            <a:off x="4397270" y="1628800"/>
            <a:ext cx="1560266" cy="2132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C:\Users\ук\Desktop\0000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9822" y="4031580"/>
            <a:ext cx="2236354" cy="1803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ук\Desktop\rasskaz-po-risunkam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9638" y="3983613"/>
            <a:ext cx="2411760" cy="1851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115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Содержание картины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76654" y="2679192"/>
            <a:ext cx="7711769" cy="3447288"/>
          </a:xfrm>
        </p:spPr>
        <p:txBody>
          <a:bodyPr>
            <a:normAutofit/>
          </a:bodyPr>
          <a:lstStyle/>
          <a:p>
            <a:r>
              <a:rPr lang="ru-RU" dirty="0"/>
              <a:t>1.О персонажах картины (девочка, мальчик, колобок);</a:t>
            </a:r>
          </a:p>
          <a:p>
            <a:r>
              <a:rPr lang="ru-RU" dirty="0"/>
              <a:t>2.Их действиях (гуляют, играют, едят);</a:t>
            </a:r>
          </a:p>
          <a:p>
            <a:r>
              <a:rPr lang="ru-RU" dirty="0"/>
              <a:t>3.О месте действия (Где? В лесу, дома);</a:t>
            </a:r>
          </a:p>
          <a:p>
            <a:r>
              <a:rPr lang="ru-RU" dirty="0"/>
              <a:t>4.О времени действия (Когда?).</a:t>
            </a:r>
          </a:p>
          <a:p>
            <a:endParaRPr lang="ru-RU" dirty="0"/>
          </a:p>
        </p:txBody>
      </p:sp>
      <p:pic>
        <p:nvPicPr>
          <p:cNvPr id="1026" name="Picture 2" descr="C:\Users\ук\Desktop\6_2b8b1d490fc06835e2e3bda9d7f31d2c_141758078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775"/>
          <a:stretch/>
        </p:blipFill>
        <p:spPr bwMode="auto">
          <a:xfrm>
            <a:off x="5337332" y="4221089"/>
            <a:ext cx="3604206" cy="2206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6043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Приемы</a:t>
            </a:r>
            <a:r>
              <a:rPr lang="ru-RU" dirty="0" smtClean="0"/>
              <a:t>, подготавливающие </a:t>
            </a:r>
            <a:r>
              <a:rPr lang="ru-RU" dirty="0"/>
              <a:t>детей к рассказыванию по </a:t>
            </a:r>
            <a:r>
              <a:rPr lang="ru-RU" dirty="0" smtClean="0"/>
              <a:t>картине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749808"/>
          </a:xfrm>
        </p:spPr>
        <p:txBody>
          <a:bodyPr/>
          <a:lstStyle/>
          <a:p>
            <a:r>
              <a:rPr lang="ru-RU" b="1" dirty="0"/>
              <a:t>Рассматривание картин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ru-RU" dirty="0"/>
              <a:t> </a:t>
            </a:r>
            <a:r>
              <a:rPr lang="ru-RU" b="1" dirty="0" smtClean="0"/>
              <a:t>Предварительная беседа</a:t>
            </a:r>
            <a:endParaRPr lang="ru-RU" dirty="0"/>
          </a:p>
        </p:txBody>
      </p:sp>
      <p:pic>
        <p:nvPicPr>
          <p:cNvPr id="1026" name="Picture 2" descr="C:\Users\ук\Desktop\1603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685165"/>
            <a:ext cx="3328417" cy="2464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5835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2067" y="2675467"/>
            <a:ext cx="7408333" cy="1329597"/>
          </a:xfrm>
        </p:spPr>
        <p:txBody>
          <a:bodyPr/>
          <a:lstStyle/>
          <a:p>
            <a:r>
              <a:rPr lang="ru-RU" dirty="0"/>
              <a:t>подвести детей к правильному восприятию и пониманию основного содержания картины и одновременно развитие диалогической речи.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 </a:t>
            </a:r>
            <a:r>
              <a:rPr lang="ru-RU" b="1" dirty="0" smtClean="0"/>
              <a:t>Цель </a:t>
            </a:r>
            <a:r>
              <a:rPr lang="ru-RU" b="1" dirty="0"/>
              <a:t>беседы по картине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8593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Составление рассказов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6872"/>
            <a:ext cx="65344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Приемы:</a:t>
            </a:r>
          </a:p>
          <a:p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</a:rPr>
              <a:t>- 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</a:rPr>
              <a:t>образец рассказывания;</a:t>
            </a:r>
          </a:p>
          <a:p>
            <a:r>
              <a:rPr lang="ru-RU" sz="2400" dirty="0">
                <a:solidFill>
                  <a:schemeClr val="bg2">
                    <a:lumMod val="25000"/>
                  </a:schemeClr>
                </a:solidFill>
              </a:rPr>
              <a:t>- анализ образца рассказывания;</a:t>
            </a:r>
          </a:p>
          <a:p>
            <a:r>
              <a:rPr lang="ru-RU" sz="2400" dirty="0">
                <a:solidFill>
                  <a:schemeClr val="bg2">
                    <a:lumMod val="25000"/>
                  </a:schemeClr>
                </a:solidFill>
              </a:rPr>
              <a:t>- совместное рассказывание;</a:t>
            </a:r>
          </a:p>
          <a:p>
            <a:r>
              <a:rPr lang="ru-RU" sz="2400" dirty="0">
                <a:solidFill>
                  <a:schemeClr val="bg2">
                    <a:lumMod val="25000"/>
                  </a:schemeClr>
                </a:solidFill>
              </a:rPr>
              <a:t>- план рассказывания (2-3 вопроса);</a:t>
            </a:r>
          </a:p>
          <a:p>
            <a:r>
              <a:rPr lang="ru-RU" sz="2400" dirty="0">
                <a:solidFill>
                  <a:schemeClr val="bg2">
                    <a:lumMod val="25000"/>
                  </a:schemeClr>
                </a:solidFill>
              </a:rPr>
              <a:t>- рассказывание по частям.</a:t>
            </a:r>
          </a:p>
        </p:txBody>
      </p:sp>
    </p:spTree>
    <p:extLst>
      <p:ext uri="{BB962C8B-B14F-4D97-AF65-F5344CB8AC3E}">
        <p14:creationId xmlns:p14="http://schemas.microsoft.com/office/powerpoint/2010/main" val="935239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II</a:t>
            </a:r>
            <a:r>
              <a:rPr lang="ru-RU" dirty="0" smtClean="0"/>
              <a:t> младшая группа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107504" y="2679700"/>
            <a:ext cx="8928992" cy="3446463"/>
          </a:xfrm>
        </p:spPr>
        <p:txBody>
          <a:bodyPr>
            <a:normAutofit/>
          </a:bodyPr>
          <a:lstStyle/>
          <a:p>
            <a:r>
              <a:rPr lang="ru-RU" dirty="0"/>
              <a:t>рассказывать по наглядному материалу (описание игрушек, рассказывание по картине с близким детскому опыту сюжетом – из серий «Мы играем», «Наша Таня»). Дети постепенно подводятся к составлению коротких – в 3 – 4 предложения – описаний картинок. </a:t>
            </a:r>
          </a:p>
        </p:txBody>
      </p:sp>
      <p:pic>
        <p:nvPicPr>
          <p:cNvPr id="5" name="Picture 2" descr="C:\Users\ук\Desktop\imgh1019563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838"/>
          <a:stretch/>
        </p:blipFill>
        <p:spPr bwMode="auto">
          <a:xfrm>
            <a:off x="4499992" y="4383539"/>
            <a:ext cx="3667522" cy="2127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7500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206</TotalTime>
  <Words>344</Words>
  <Application>Microsoft Office PowerPoint</Application>
  <PresentationFormat>Экран (4:3)</PresentationFormat>
  <Paragraphs>56</Paragraphs>
  <Slides>13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Волна</vt:lpstr>
      <vt:lpstr>Образовательная деятельность по составлению  рассказов по картине</vt:lpstr>
      <vt:lpstr>Задачи</vt:lpstr>
      <vt:lpstr>Приемы обучения детей рассказыванию: </vt:lpstr>
      <vt:lpstr>Виды картин</vt:lpstr>
      <vt:lpstr>Содержание картины</vt:lpstr>
      <vt:lpstr>Приемы, подготавливающие детей к рассказыванию по картине </vt:lpstr>
      <vt:lpstr> Цель беседы по картине</vt:lpstr>
      <vt:lpstr>Составление рассказов</vt:lpstr>
      <vt:lpstr>II младшая группа</vt:lpstr>
      <vt:lpstr>Средняя группа</vt:lpstr>
      <vt:lpstr>Старшая группа</vt:lpstr>
      <vt:lpstr>Подготовительная группа</vt:lpstr>
      <vt:lpstr>вывод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Образовательная деятельность по составлению  рассказов по картине</dc:title>
  <dc:creator>Галина</dc:creator>
  <cp:lastModifiedBy>Галина</cp:lastModifiedBy>
  <cp:revision>21</cp:revision>
  <dcterms:created xsi:type="dcterms:W3CDTF">2017-02-15T12:06:45Z</dcterms:created>
  <dcterms:modified xsi:type="dcterms:W3CDTF">2017-02-16T06:40:10Z</dcterms:modified>
</cp:coreProperties>
</file>