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311" r:id="rId2"/>
    <p:sldId id="306" r:id="rId3"/>
    <p:sldId id="312" r:id="rId4"/>
    <p:sldId id="313" r:id="rId5"/>
    <p:sldId id="317" r:id="rId6"/>
    <p:sldId id="305" r:id="rId7"/>
    <p:sldId id="314" r:id="rId8"/>
    <p:sldId id="315" r:id="rId9"/>
    <p:sldId id="320" r:id="rId10"/>
    <p:sldId id="318" r:id="rId11"/>
    <p:sldId id="321" r:id="rId12"/>
    <p:sldId id="322" r:id="rId13"/>
    <p:sldId id="324" r:id="rId14"/>
    <p:sldId id="323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290" r:id="rId2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100" d="100"/>
          <a:sy n="100" d="100"/>
        </p:scale>
        <p:origin x="-2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688AED-A61F-4732-893F-B07FB73644FB}" type="datetimeFigureOut">
              <a:rPr lang="ru-RU"/>
              <a:pPr>
                <a:defRPr/>
              </a:pPr>
              <a:t>10.02.2012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0129ED5-2EA2-4260-8E2E-127A0A60C4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D1D853-C1A7-4BCE-9510-29474A4F7C96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82FA5-842F-4EC5-9603-EF0FB86CAE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AB064-7BFF-40BA-9A3F-53DDB775E7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F1D1D-37E4-4D30-B6D1-5FCE103955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6207-57BE-43FA-9324-688B6C6B84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CF411-488E-4ED4-8966-02D29B8D7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99D3B-FC73-484B-BFC8-CB371AD56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8508F-F116-437B-B3DD-38886B5DF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80300-2C1C-4E53-90AB-057694C43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8DB0E-9E9A-4D7D-A6FC-14F808B3A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E5A03-D2DA-4A73-B010-B3CE91CA4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6F5F6-CBD0-4CD3-80F7-58CE7189D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6F99-0AA1-4B01-A8EB-27AFA5295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485C-2BE5-497A-9EB5-94259218C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alphaModFix amt="63000"/>
            <a:lum/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-52"/>
              </a:defRPr>
            </a:lvl1pPr>
          </a:lstStyle>
          <a:p>
            <a:pPr>
              <a:defRPr/>
            </a:pPr>
            <a:fld id="{A28C140A-BA31-4CD4-9B91-45C03EA40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5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4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image" Target="../media/image39.jpeg"/><Relationship Id="rId7" Type="http://schemas.openxmlformats.org/officeDocument/2006/relationships/image" Target="../media/image43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Relationship Id="rId9" Type="http://schemas.openxmlformats.org/officeDocument/2006/relationships/image" Target="../media/image4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gif"/><Relationship Id="rId7" Type="http://schemas.openxmlformats.org/officeDocument/2006/relationships/image" Target="../media/image53.gif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gif"/><Relationship Id="rId5" Type="http://schemas.openxmlformats.org/officeDocument/2006/relationships/image" Target="../media/image51.gif"/><Relationship Id="rId4" Type="http://schemas.openxmlformats.org/officeDocument/2006/relationships/image" Target="../media/image50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gi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5" Type="http://schemas.openxmlformats.org/officeDocument/2006/relationships/image" Target="../media/image34.png"/><Relationship Id="rId4" Type="http://schemas.openxmlformats.org/officeDocument/2006/relationships/image" Target="../media/image55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5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8.png"/><Relationship Id="rId7" Type="http://schemas.openxmlformats.org/officeDocument/2006/relationships/image" Target="../media/image61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7.png"/><Relationship Id="rId9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4.png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6.wav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57.png"/><Relationship Id="rId9" Type="http://schemas.openxmlformats.org/officeDocument/2006/relationships/image" Target="../media/image6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890713"/>
          </a:xfrm>
        </p:spPr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</a:rPr>
              <a:t>АВТОМОБИЛЬ. ДОРОГА. ПЕШЕХОД.</a:t>
            </a:r>
            <a:br>
              <a:rPr lang="ru-RU" sz="3600" b="1" smtClean="0">
                <a:solidFill>
                  <a:srgbClr val="C00000"/>
                </a:solidFill>
              </a:rPr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pic>
        <p:nvPicPr>
          <p:cNvPr id="3075" name="Picture 5" descr="H:\Documents and Settings\Гость\Рабочий стол\ZCB2FCAJ1FV8ICAUWQGJACAASE4CECA4YGHJCCAN8QIVICA239LW0CAKAO8MGCASY14YPCAR3OK39CAEQTS2TCAZ54D9MCACSFY70CA4GVUMICADXKHC6CA3M24GQCAZ8UTLXCAVTQQF6CA4HSS1CCAXRSB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00750" y="2214563"/>
            <a:ext cx="2928938" cy="3405187"/>
          </a:xfrm>
          <a:noFill/>
        </p:spPr>
      </p:pic>
      <p:pic>
        <p:nvPicPr>
          <p:cNvPr id="3076" name="Picture 6" descr="H:\Documents and Settings\Гость\Рабочий стол\transport03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75"/>
            <a:ext cx="135731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14313" y="2828925"/>
            <a:ext cx="5357812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/>
              <a:t>Дисциплина на улицах, дорогах и в транспорте  - залог безопасности</a:t>
            </a:r>
          </a:p>
        </p:txBody>
      </p:sp>
      <p:sp>
        <p:nvSpPr>
          <p:cNvPr id="6" name="Рамка 5"/>
          <p:cNvSpPr/>
          <p:nvPr/>
        </p:nvSpPr>
        <p:spPr bwMode="auto">
          <a:xfrm>
            <a:off x="4143372" y="6286520"/>
            <a:ext cx="2286016" cy="571480"/>
          </a:xfrm>
          <a:prstGeom prst="fra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-52"/>
              </a:rPr>
              <a:t>Prezentacii.com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подземный железнодорожный </a:t>
            </a:r>
          </a:p>
        </p:txBody>
      </p:sp>
      <p:pic>
        <p:nvPicPr>
          <p:cNvPr id="12291" name="Picture 2" descr="H:\Documents and Settings\Гость\Рабочий стол\GAGAECAF6Y2TPCAXAMZNHCA8G761ECAQF3KI5CAO8SWPJCAVO3T0FCAHDH43XCACEAWRFCA2PVSXKCAP9MYB6CAT2FKFZCA9IJS3BCAUEBNB2CAU1RL1HCA2QWO08CAPMAVL7CA1RUR7JCA1TIT0KCA14U03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25" y="1643063"/>
            <a:ext cx="2786063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3" descr="H:\Documents and Settings\Гость\Рабочий стол\CRXBRCAJY72V3CAOGM4GZCACB22NUCAFASB6GCAC25JZFCAPNAJ55CAU5F5S4CA6AAYSLCAMVTE1XCAUAK90ICASFS4KNCA56M97DCAXSLQAZCA4VLN2NCASKSO4TCA4GU96JCANO89WTCAZVRZ1RCA0JTAQ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643063"/>
            <a:ext cx="2071687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" descr="H:\Documents and Settings\Гость\Рабочий стол\CO8YRCA8JNSNFCAJBXJA4CAHGP4INCAT85QX1CA3PT69LCANH6QBNCA4KIPZZCAUCUC0XCA3PT905CAHMXA71CAVGIP11CARVZCBLCA0H9VWZCAPBZX5QCA2OIDXICA2W1VRRCAH2BUGLCARKV68PCAPK4O3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4214813"/>
            <a:ext cx="2071687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H:\Documents and Settings\Гость\Рабочий стол\YLU1TCAJEVT4ACAT4Q22HCAGCH67RCA5K48NVCABMOIH8CAJUHI89CAMWM2E4CAWSXLLTCA7AQJERCA7TIWXECA6MX0BYCAQBYSRPCAFCSF9UCAGYST0ICA4TAGOZCA5JSXDPCAT9XTM5CAAPFFENCA3AS67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25" y="4286250"/>
            <a:ext cx="2643188" cy="209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 descr="H:\Documents and Settings\Гость\Рабочий стол\ASDGECAQINI75CAE1ZZUVCAOENLWUCAKPDO1BCA7CEC9BCAL3H5LZCABHTZ96CAI9W16KCAN6TT2RCAA0KR7ACA9AM07KCA9U4KGLCAB6RN3SCAFBYNMCCA7AE91RCA0JCJNMCAJ3BDRTCAUQJZFYCA4U146V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63" y="4214813"/>
            <a:ext cx="278606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 descr="H:\Documents and Settings\Гость\Рабочий стол\134b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57438" y="1643063"/>
            <a:ext cx="303847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179388" y="2357438"/>
            <a:ext cx="517842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Рядом с тобою много машин! </a:t>
            </a:r>
          </a:p>
        </p:txBody>
      </p:sp>
      <p:pic>
        <p:nvPicPr>
          <p:cNvPr id="18449" name="MSSN393.wav">
            <a:hlinkClick r:id="" action="ppaction://media"/>
          </p:cNvPr>
          <p:cNvPicPr>
            <a:picLocks noGrp="1" noRot="1" noChangeAspect="1" noChangeArrowheads="1"/>
          </p:cNvPicPr>
          <p:nvPr>
            <p:ph/>
            <a:wavAudioFile r:embed="rId1" name="MSSN00638A0000[1].wav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604250" y="2276475"/>
            <a:ext cx="304800" cy="304800"/>
          </a:xfrm>
        </p:spPr>
      </p:pic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250825" y="333375"/>
            <a:ext cx="40322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На улице</a:t>
            </a:r>
            <a:r>
              <a:rPr lang="ru-RU" sz="4400" dirty="0">
                <a:solidFill>
                  <a:srgbClr val="0000CC"/>
                </a:solidFill>
                <a:latin typeface="Times New Roman" pitchFamily="18" charset="-52"/>
              </a:rPr>
              <a:t> 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250825" y="1285875"/>
            <a:ext cx="56165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ты не один,</a:t>
            </a:r>
          </a:p>
        </p:txBody>
      </p:sp>
      <p:pic>
        <p:nvPicPr>
          <p:cNvPr id="13318" name="Picture 2" descr="http://shop.avanta.ru/covers/covers_big4/ast620194.jpg?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3" y="428625"/>
            <a:ext cx="3143250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Прямоугольник 6"/>
          <p:cNvSpPr>
            <a:spLocks noChangeArrowheads="1"/>
          </p:cNvSpPr>
          <p:nvPr/>
        </p:nvSpPr>
        <p:spPr bwMode="auto">
          <a:xfrm>
            <a:off x="357188" y="3929063"/>
            <a:ext cx="4929187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CC"/>
                </a:solidFill>
              </a:rPr>
              <a:t>ЗАДАНИЕ. Какой транспорт можно встретить на улице?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6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1" fill="hold"/>
                                        <p:tgtEl>
                                          <p:spTgt spid="184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4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ru-RU" sz="3600" smtClean="0">
                <a:solidFill>
                  <a:schemeClr val="tx1"/>
                </a:solidFill>
              </a:rPr>
              <a:t>Участники дорожного движения</a:t>
            </a:r>
            <a:br>
              <a:rPr lang="ru-RU" sz="3600" smtClean="0">
                <a:solidFill>
                  <a:schemeClr val="tx1"/>
                </a:solidFill>
              </a:rPr>
            </a:br>
            <a:endParaRPr lang="ru-RU" sz="2400" smtClean="0"/>
          </a:p>
        </p:txBody>
      </p:sp>
      <p:pic>
        <p:nvPicPr>
          <p:cNvPr id="62469" name="Picture 5" descr="H:\Documents and Settings\Гость\Рабочий стол\T9N4HCAXVG4VFCA9S05PICA4QFEVHCAA2K1CACAT8G227CAVXTF35CAW1CFXSCA91GYOJCA1U3A4MCAV5LLN6CA9HJ5JZCACI35SPCA9JM4RSCABTDYKOCAD73MG2CA0GBTSECACGRQVXCAFKC15TCANV2NO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1928813"/>
            <a:ext cx="3643312" cy="3929062"/>
          </a:xfrm>
          <a:noFill/>
        </p:spPr>
      </p:pic>
      <p:pic>
        <p:nvPicPr>
          <p:cNvPr id="62470" name="Picture 6" descr="H:\Documents and Settings\Гость\Рабочий стол\FRCXRCA9IY80FCABV9KHJCA5EAD4WCA1795RLCA8RW7OFCAZ6PO4OCA1WNCTBCA7IZ1Q0CACW36DDCAGFWUOWCA6AJTN0CAD2KH26CAN2D9WDCA6W9A73CASESU7GCARZTYGPCAH7Q2Q0CA89BMJGCAYD1X2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2000250"/>
            <a:ext cx="3786188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 flipH="1">
            <a:off x="1500188" y="6072188"/>
            <a:ext cx="3143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Пешеходу -  тротуар,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86313" y="6072188"/>
            <a:ext cx="3857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 водителю — дорогу.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:\Documents and Settings\Гость\Рабочий стол\i.jpg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75" y="928688"/>
            <a:ext cx="1785938" cy="2286000"/>
          </a:xfrm>
          <a:noFill/>
        </p:spPr>
      </p:pic>
      <p:pic>
        <p:nvPicPr>
          <p:cNvPr id="15363" name="Picture 4" descr="H:\Documents and Settings\Гость\Рабочий стол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3" y="928688"/>
            <a:ext cx="20002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H:\Documents and Settings\Гость\Рабочий стол\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3714750"/>
            <a:ext cx="20002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6" descr="H:\Documents and Settings\Гость\Рабочий стол\NDQNMCAG1EUGUCA0WNXFJCA7ILNM1CAEZQSFICAMUG0SICAJQ8WKMCAEK45LICA1IGMVQCAB6J8U8CAYIJ96ICATMRKJCCA3S8H59CAZSP4T8CADZZBY5CAOZSTDUCAU4245BCAVO7806CA48EH79CAC9M3Q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28875" y="3714750"/>
            <a:ext cx="1928813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9" descr="H:\Documents and Settings\Гость\Рабочий стол\LAGEDCAT366AYCABJEIQHCA3BNY75CAS6XNJ2CA4G9FRLCAQU3J0TCAMO2ASYCAVU3OBMCAV4KTKLCA0B77P1CATF5QB9CAL523M1CAQHGJXPCA9EXU7JCAKO3WXPCAVYVI0UCAY3EGRUCA7WGC6ECA4786CX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3714750"/>
            <a:ext cx="1928813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0" descr="H:\Documents and Settings\Гость\Рабочий стол\SELI5CAZXHRY6CAXEQ6UMCA52B0E8CACW79J4CA49FMKGCA0LLBO0CAUT54O1CAL2U901CADEARQSCA6PSPVLCA2FKPUWCA0ZTQW4CAA2MDZ9CAFSWXOTCA504DUPCALAU39PCARA2I7ECAWLB24MCAIHOJEM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3125" y="928688"/>
            <a:ext cx="17859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1" descr="H:\Documents and Settings\Гость\Рабочий стол\1AHVNCA5COHJRCA6871DYCAFRXMV3CAHEZ978CA5YDO05CADQ5AFBCAT31DO3CABM24ONCAD18PDZCAVTRND0CAU0Q9L4CAOGF6OKCAG3P00OCAST9DE8CA3J2GPRCAS89O38CA1QHJL5CA2S6SHRCAQ1B1UU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9375" y="1000125"/>
            <a:ext cx="2214563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2" descr="H:\Documents and Settings\Гость\Рабочий стол\0TKHECAQNH80MCAL222HQCA9ZN9SDCAGQXXS7CALDUWVECAKLF9K1CA1BCBKECAIYJ89JCATWHR68CA2N7FINCAX89LCQCAZK55ECCAXNOM94CACPGXU8CATW87IUCAH4C6H9CAS65R1HCAS9POH3CASWWX7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6563" y="3714750"/>
            <a:ext cx="21431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8625" y="285750"/>
            <a:ext cx="8501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ЗАДАНИЕ. Найди ошибки в поведении пешеходов…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714375" y="500063"/>
            <a:ext cx="7772400" cy="214312"/>
          </a:xfrm>
        </p:spPr>
        <p:txBody>
          <a:bodyPr/>
          <a:lstStyle/>
          <a:p>
            <a:r>
              <a:rPr lang="ru-RU" sz="3200" smtClean="0">
                <a:solidFill>
                  <a:srgbClr val="C00000"/>
                </a:solidFill>
              </a:rPr>
              <a:t>Пассажир! Веди себя достойно</a:t>
            </a:r>
            <a:r>
              <a:rPr lang="ru-RU" sz="3200" smtClean="0">
                <a:solidFill>
                  <a:schemeClr val="tx1"/>
                </a:solidFill>
              </a:rPr>
              <a:t>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pic>
        <p:nvPicPr>
          <p:cNvPr id="16387" name="Picture 3" descr="H:\Documents and Settings\Гость\Рабочий стол\5FB4NCA3L0W1JCAN20YSVCACWT8T7CAY4UP0OCAA4FJVJCA2DEYKICAURMFJ6CAEUYCLKCAONUZJACAF1UUJMCAC0PPEKCAD7XJPMCA1TRS4RCANJFRL3CA1W7P6YCAHYMEUFCAVISBFXCA7NVRYMCALPWKK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69150" y="3786188"/>
            <a:ext cx="1974850" cy="2786062"/>
          </a:xfrm>
          <a:noFill/>
        </p:spPr>
      </p:pic>
      <p:pic>
        <p:nvPicPr>
          <p:cNvPr id="16388" name="Picture 4" descr="H:\Documents and Settings\Гость\Рабочий стол\1991ZCAYCZS2TCAHU8BD4CA0QO5BCCAPO22NPCAYYBDITCAAAJ3JNCA0F546NCAU3GHD9CAGXDXVPCA2PXSXXCAER5UUSCAN7HPF3CADFCQ81CAGKC77JCAZX0OZRCAARXZTXCAYW9CJTCALJK5AXCAX9E23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571500"/>
            <a:ext cx="2171700" cy="281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206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ru-RU" sz="1000" b="1" u="sng">
              <a:solidFill>
                <a:srgbClr val="00808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algn="just"/>
            <a:r>
              <a:rPr lang="ru-RU" sz="1000" u="sng">
                <a:solidFill>
                  <a:srgbClr val="008080"/>
                </a:solidFill>
                <a:latin typeface="Arial" charset="0"/>
                <a:ea typeface="Times New Roman" pitchFamily="18" charset="0"/>
                <a:cs typeface="Arial" charset="0"/>
              </a:rPr>
              <a:t>.</a:t>
            </a:r>
            <a:br>
              <a:rPr lang="ru-RU" sz="1000" u="sng">
                <a:solidFill>
                  <a:srgbClr val="00808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000" u="sng">
                <a:solidFill>
                  <a:srgbClr val="00808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1000" u="sng">
                <a:solidFill>
                  <a:srgbClr val="00808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ru-RU">
              <a:ea typeface="Times New Roman" pitchFamily="18" charset="0"/>
              <a:cs typeface="Arial" charset="0"/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2500313" y="714375"/>
            <a:ext cx="3857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7427913" cy="744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ru-RU" sz="1000" b="1" u="sng">
              <a:solidFill>
                <a:srgbClr val="00808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algn="just"/>
            <a:endParaRPr lang="ru-RU" sz="1000" b="1" u="sng">
              <a:solidFill>
                <a:srgbClr val="00808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algn="just"/>
            <a:endParaRPr lang="ru-RU" sz="1000" b="1" u="sng">
              <a:solidFill>
                <a:srgbClr val="00808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algn="just"/>
            <a:endParaRPr lang="ru-RU" sz="1000" b="1" u="sng">
              <a:solidFill>
                <a:srgbClr val="00808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algn="just"/>
            <a:r>
              <a:rPr lang="ru-RU" b="1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Обязанности пассажиров.</a:t>
            </a:r>
            <a:endParaRPr lang="ru-RU" sz="3200">
              <a:solidFill>
                <a:srgbClr val="0D0D0D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AutoNum type="arabicPeriod"/>
            </a:pPr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Ожидать общественный транспорт только на остановках.</a:t>
            </a:r>
            <a:b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</a:br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2. Входить в задние двери, а выходить из передних дверей </a:t>
            </a:r>
          </a:p>
          <a:p>
            <a:pPr algn="just"/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транспорта.</a:t>
            </a:r>
            <a:b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</a:br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3. Прежде чем зайти, выпусти тех, кто выходит из транспорта.</a:t>
            </a:r>
            <a:b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</a:br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4. При нерегулируемом переходе улицы трамвай  обходи </a:t>
            </a:r>
          </a:p>
          <a:p>
            <a:pPr algn="just"/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спереди, а автобус и троллейбус сзади.</a:t>
            </a:r>
            <a:b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</a:br>
            <a:r>
              <a:rPr lang="ru-RU" sz="1800" b="1" u="sng">
                <a:solidFill>
                  <a:srgbClr val="0D0D0D"/>
                </a:solidFill>
                <a:ea typeface="Times New Roman" pitchFamily="18" charset="0"/>
                <a:cs typeface="Arial" charset="0"/>
              </a:rPr>
              <a:t>5. В транспорте веди себя достойно:</a:t>
            </a:r>
            <a:endParaRPr lang="ru-RU" sz="1800" b="1" u="sng">
              <a:solidFill>
                <a:srgbClr val="0D0D0D"/>
              </a:solidFill>
              <a:cs typeface="Times New Roman" pitchFamily="18" charset="0"/>
            </a:endParaRPr>
          </a:p>
          <a:p>
            <a:pPr algn="just"/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-не шуметь и не толкаться;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-уступать места пожилым людям и инвалидам, женщинам </a:t>
            </a:r>
          </a:p>
          <a:p>
            <a:pPr algn="just"/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с тяжёлыми сумками;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-держаться во время движения транспорта за поручни;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-не забывать оплатить свой проезд или предъявить</a:t>
            </a:r>
          </a:p>
          <a:p>
            <a:pPr algn="just"/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 проездной документ;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-никогда не стремиться сесть в транспорт на ходу</a:t>
            </a:r>
          </a:p>
          <a:p>
            <a:pPr algn="just"/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 (можно соскользнуть со ступенек и попасть под колёса </a:t>
            </a:r>
          </a:p>
          <a:p>
            <a:pPr algn="just"/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автобуса);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-не входить в переполненный автобус, троллейбус, трамвай;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-острые и неудобные для других пассажиров предметы хорошо</a:t>
            </a:r>
          </a:p>
          <a:p>
            <a:pPr algn="just"/>
            <a: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  <a:t> упаковывать и аккуратно ставить, чтобы никому не мешали.</a:t>
            </a:r>
            <a:br>
              <a:rPr lang="ru-RU" sz="2000" b="1" i="1">
                <a:solidFill>
                  <a:srgbClr val="0D0D0D"/>
                </a:solidFill>
                <a:cs typeface="Times New Roman" pitchFamily="18" charset="0"/>
              </a:rPr>
            </a:br>
            <a:r>
              <a:rPr lang="ru-RU" sz="2000" u="sng">
                <a:solidFill>
                  <a:srgbClr val="008080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ru-RU" sz="2000" u="sng">
                <a:solidFill>
                  <a:srgbClr val="008080"/>
                </a:solidFill>
                <a:latin typeface="Arial" charset="0"/>
                <a:cs typeface="Times New Roman" pitchFamily="18" charset="0"/>
              </a:rPr>
            </a:b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63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63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63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507412" cy="1139825"/>
          </a:xfrm>
        </p:spPr>
        <p:txBody>
          <a:bodyPr/>
          <a:lstStyle/>
          <a:p>
            <a:r>
              <a:rPr lang="ru-RU" sz="4800" b="1" i="1" smtClean="0">
                <a:solidFill>
                  <a:srgbClr val="E40616"/>
                </a:solidFill>
              </a:rPr>
              <a:t>На проезжей части дороги </a:t>
            </a:r>
            <a:r>
              <a:rPr lang="ru-RU" sz="4000" b="1" i="1" smtClean="0">
                <a:solidFill>
                  <a:srgbClr val="E40616"/>
                </a:solidFill>
              </a:rPr>
              <a:t>нельзя</a:t>
            </a:r>
            <a:r>
              <a:rPr lang="ru-RU" sz="4000" i="1" smtClean="0">
                <a:solidFill>
                  <a:srgbClr val="E40616"/>
                </a:solidFill>
              </a:rPr>
              <a:t> :</a:t>
            </a:r>
            <a:r>
              <a:rPr lang="ru-RU" sz="4000" smtClean="0"/>
              <a:t> </a:t>
            </a:r>
          </a:p>
        </p:txBody>
      </p:sp>
      <p:pic>
        <p:nvPicPr>
          <p:cNvPr id="30724" name="Picture 4" descr="LUCY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429000"/>
            <a:ext cx="129698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 descr="baby5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844675"/>
            <a:ext cx="1008063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 descr="spo-badminton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113" y="3284538"/>
            <a:ext cx="16573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 descr="22m5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850" y="5084763"/>
            <a:ext cx="12969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9" descr="j0283651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2636838"/>
            <a:ext cx="1439863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Picture 11" descr="j028365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6375" y="3357563"/>
            <a:ext cx="1593850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1331913" y="1628775"/>
            <a:ext cx="7561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dirty="0">
                <a:solidFill>
                  <a:srgbClr val="E40616"/>
                </a:solidFill>
                <a:latin typeface="Times New Roman" pitchFamily="18" charset="-52"/>
              </a:rPr>
              <a:t>1.</a:t>
            </a:r>
            <a:r>
              <a:rPr lang="ru-RU" dirty="0">
                <a:latin typeface="Times New Roman" pitchFamily="18" charset="-52"/>
              </a:rPr>
              <a:t>  </a:t>
            </a:r>
            <a:r>
              <a:rPr lang="ru-RU" sz="3200" dirty="0"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Кататься на велосипедах и самокатах.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2771775" y="2276475"/>
            <a:ext cx="4895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dirty="0">
                <a:solidFill>
                  <a:srgbClr val="E40616"/>
                </a:solidFill>
                <a:latin typeface="Times New Roman" pitchFamily="18" charset="-52"/>
              </a:rPr>
              <a:t>2.</a:t>
            </a:r>
            <a:r>
              <a:rPr lang="ru-RU" dirty="0">
                <a:latin typeface="Times New Roman" pitchFamily="18" charset="-52"/>
              </a:rPr>
              <a:t> 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Играть в игры.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492500" y="4508500"/>
            <a:ext cx="5327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-52"/>
              </a:rPr>
              <a:t>3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-52"/>
              </a:rPr>
              <a:t>. 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Играть с мячом.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755650" y="5589588"/>
            <a:ext cx="6337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-52"/>
              </a:rPr>
              <a:t>4.</a:t>
            </a:r>
            <a:r>
              <a:rPr lang="ru-RU" dirty="0">
                <a:latin typeface="Times New Roman" pitchFamily="18" charset="-52"/>
              </a:rPr>
              <a:t> 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-52"/>
              </a:rPr>
              <a:t>Перебегать через дорогу.</a:t>
            </a:r>
          </a:p>
        </p:txBody>
      </p:sp>
      <p:sp>
        <p:nvSpPr>
          <p:cNvPr id="17421" name="Text Box 23"/>
          <p:cNvSpPr txBox="1">
            <a:spLocks noChangeArrowheads="1"/>
          </p:cNvSpPr>
          <p:nvPr/>
        </p:nvSpPr>
        <p:spPr bwMode="auto">
          <a:xfrm>
            <a:off x="2124075" y="5949950"/>
            <a:ext cx="460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38" grpId="0"/>
      <p:bldP spid="30739" grpId="0"/>
      <p:bldP spid="307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559675" cy="1800225"/>
          </a:xfrm>
          <a:solidFill>
            <a:srgbClr val="CCFF33"/>
          </a:solidFill>
        </p:spPr>
        <p:txBody>
          <a:bodyPr/>
          <a:lstStyle/>
          <a:p>
            <a:r>
              <a:rPr lang="ru-RU" sz="4800" i="1" smtClean="0">
                <a:solidFill>
                  <a:srgbClr val="000066"/>
                </a:solidFill>
              </a:rPr>
              <a:t>Какие  могут  быть  </a:t>
            </a:r>
            <a:br>
              <a:rPr lang="ru-RU" sz="4800" i="1" smtClean="0">
                <a:solidFill>
                  <a:srgbClr val="000066"/>
                </a:solidFill>
              </a:rPr>
            </a:br>
            <a:r>
              <a:rPr lang="ru-RU" sz="4800" i="1" smtClean="0">
                <a:solidFill>
                  <a:srgbClr val="000066"/>
                </a:solidFill>
              </a:rPr>
              <a:t>последствия?</a:t>
            </a:r>
          </a:p>
        </p:txBody>
      </p:sp>
      <p:pic>
        <p:nvPicPr>
          <p:cNvPr id="37893" name="Picture 5" descr="j0283638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2875" y="3286125"/>
            <a:ext cx="2232025" cy="2808288"/>
          </a:xfrm>
          <a:noFill/>
        </p:spPr>
      </p:pic>
      <p:pic>
        <p:nvPicPr>
          <p:cNvPr id="37894" name="Picture 6" descr="j028365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75" y="3286125"/>
            <a:ext cx="20161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8" name="j007597.wav"/>
          <p:cNvPicPr>
            <a:picLocks noRot="1" noChangeAspect="1" noChangeArrowheads="1"/>
          </p:cNvPicPr>
          <p:nvPr>
            <a:wavAudioFile r:embed="rId1" name="j0074651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32813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1571625" y="3571875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39" name="TextBox 6"/>
          <p:cNvSpPr txBox="1">
            <a:spLocks noChangeArrowheads="1"/>
          </p:cNvSpPr>
          <p:nvPr/>
        </p:nvSpPr>
        <p:spPr bwMode="auto">
          <a:xfrm>
            <a:off x="3643313" y="3000375"/>
            <a:ext cx="1857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3929063" y="3214688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41" name="Rectangle 6"/>
          <p:cNvSpPr>
            <a:spLocks noChangeArrowheads="1"/>
          </p:cNvSpPr>
          <p:nvPr/>
        </p:nvSpPr>
        <p:spPr bwMode="auto">
          <a:xfrm>
            <a:off x="3429000" y="2786063"/>
            <a:ext cx="271462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latin typeface="Calibri" pitchFamily="34" charset="0"/>
                <a:cs typeface="Times New Roman" pitchFamily="18" charset="0"/>
              </a:rPr>
              <a:t>Ежедневно на дорогах России погибает около 1,5 тысяч детей.</a:t>
            </a:r>
            <a:endParaRPr lang="ru-RU" sz="2800">
              <a:cs typeface="Times New Roman" pitchFamily="18" charset="0"/>
            </a:endParaRPr>
          </a:p>
          <a:p>
            <a:r>
              <a:rPr lang="ru-RU" sz="2800">
                <a:cs typeface="Times New Roman" pitchFamily="18" charset="0"/>
              </a:rPr>
              <a:t>24 тысячи получают ранения. 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95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78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5534" fill="hold"/>
                                        <p:tgtEl>
                                          <p:spTgt spid="378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8"/>
                  </p:tgtEl>
                </p:cond>
              </p:nextCondLst>
            </p:seq>
            <p:audio>
              <p:cMediaNode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8"/>
                </p:tgtEl>
              </p:cMediaNode>
            </p:audio>
          </p:childTnLst>
        </p:cTn>
      </p:par>
    </p:tnLst>
    <p:bldLst>
      <p:bldP spid="3789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>
          <a:xfrm>
            <a:off x="250825" y="692150"/>
            <a:ext cx="8447088" cy="1296988"/>
          </a:xfrm>
        </p:spPr>
        <p:txBody>
          <a:bodyPr/>
          <a:lstStyle/>
          <a:p>
            <a:r>
              <a:rPr lang="ru-RU" b="1" i="1" smtClean="0">
                <a:solidFill>
                  <a:srgbClr val="C00000"/>
                </a:solidFill>
              </a:rPr>
              <a:t>Если на дороге случилась беда -</a:t>
            </a:r>
            <a:r>
              <a:rPr lang="ru-RU" sz="4000" b="1" i="1" smtClean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31748" name="ELPH628.wav">
            <a:hlinkHover r:id="" action="ppaction://ole?verb=0"/>
          </p:cNvPr>
          <p:cNvPicPr>
            <a:picLocks noGrp="1" noRot="1" noChangeAspect="1" noChangeArrowheads="1"/>
          </p:cNvPicPr>
          <p:nvPr>
            <p:ph idx="1"/>
            <a:wavAudioFile r:embed="rId1" name="ELPHRG01.wav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19600" y="3886200"/>
            <a:ext cx="304800" cy="304800"/>
          </a:xfrm>
        </p:spPr>
      </p:pic>
      <p:sp>
        <p:nvSpPr>
          <p:cNvPr id="31751" name="Text Box 7"/>
          <p:cNvSpPr txBox="1">
            <a:spLocks noChangeArrowheads="1"/>
          </p:cNvSpPr>
          <p:nvPr/>
        </p:nvSpPr>
        <p:spPr bwMode="auto">
          <a:xfrm rot="-976668">
            <a:off x="2546350" y="2284413"/>
            <a:ext cx="49069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>
                <a:solidFill>
                  <a:srgbClr val="C00000"/>
                </a:solidFill>
              </a:rPr>
              <a:t>Срочно</a:t>
            </a:r>
            <a:r>
              <a:rPr lang="ru-RU" sz="4400">
                <a:solidFill>
                  <a:srgbClr val="E1DC06"/>
                </a:solidFill>
              </a:rPr>
              <a:t> </a:t>
            </a:r>
            <a:r>
              <a:rPr lang="ru-RU" sz="4400" b="1" i="1">
                <a:solidFill>
                  <a:srgbClr val="C00000"/>
                </a:solidFill>
              </a:rPr>
              <a:t>звони  - 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4643438" y="4005263"/>
            <a:ext cx="2881312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/>
              <a:t>  </a:t>
            </a:r>
            <a:r>
              <a:rPr lang="ru-RU" sz="15000">
                <a:solidFill>
                  <a:srgbClr val="E40616"/>
                </a:solidFill>
              </a:rPr>
              <a:t>02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6300788" y="2205038"/>
            <a:ext cx="23749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FF0000"/>
                </a:solidFill>
              </a:rPr>
              <a:t>03</a:t>
            </a:r>
          </a:p>
        </p:txBody>
      </p:sp>
      <p:pic>
        <p:nvPicPr>
          <p:cNvPr id="19463" name="Picture 9" descr="H:\Documents and Settings\Гость\Рабочий стол\i157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" y="4000500"/>
            <a:ext cx="3071813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317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317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repeatCount="indefinite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48"/>
                </p:tgtEl>
              </p:cMediaNode>
            </p:audio>
          </p:childTnLst>
        </p:cTn>
      </p:par>
    </p:tnLst>
    <p:bldLst>
      <p:bldP spid="31749" grpId="0"/>
      <p:bldP spid="31751" grpId="0"/>
      <p:bldP spid="31753" grpId="0"/>
      <p:bldP spid="317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 sz="600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ДОРОЖНЫЕ ЗНАКИ</a:t>
            </a:r>
            <a:endParaRPr lang="ru-RU" smtClean="0"/>
          </a:p>
        </p:txBody>
      </p:sp>
      <p:pic>
        <p:nvPicPr>
          <p:cNvPr id="2053" name="~PP267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~PP2582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26488" y="64404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8" descr="C:\WINDOWS\Рабочий стол\Korvi\для през\sn3_1.gi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2875" y="1071563"/>
            <a:ext cx="2224088" cy="2174875"/>
          </a:xfrm>
        </p:spPr>
      </p:pic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3143250"/>
            <a:ext cx="3214688" cy="714375"/>
          </a:xfrm>
        </p:spPr>
        <p:txBody>
          <a:bodyPr/>
          <a:lstStyle/>
          <a:p>
            <a:pPr>
              <a:buFontTx/>
              <a:buNone/>
              <a:defRPr/>
            </a:pPr>
            <a:endParaRPr lang="ru-RU" sz="4000" b="1" baseline="30000" dirty="0" smtClean="0">
              <a:solidFill>
                <a:srgbClr val="0000CC"/>
              </a:solidFill>
            </a:endParaRPr>
          </a:p>
          <a:p>
            <a:pPr algn="ctr">
              <a:buFontTx/>
              <a:buNone/>
              <a:defRPr/>
            </a:pPr>
            <a:r>
              <a:rPr lang="ru-RU" sz="2000" b="1" baseline="300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ВЪЕЗД ЗАПРЕЩЕН</a:t>
            </a:r>
            <a:r>
              <a:rPr lang="ru-RU" sz="2000" dirty="0" smtClean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>
              <a:defRPr/>
            </a:pPr>
            <a:endParaRPr lang="ru-RU" sz="2800" dirty="0" smtClean="0"/>
          </a:p>
        </p:txBody>
      </p:sp>
      <p:pic>
        <p:nvPicPr>
          <p:cNvPr id="3082" name="~PP2690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~PP2941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26488" y="64404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7" descr="C:\WINDOWS\Рабочий стол\Korvi\для през\знаки\SVETOFOR_RU - Библиотека - ПДД - Дорожные Знаки - Запрещающие Знаки.files\sn3_10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0375" y="1000125"/>
            <a:ext cx="2386013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2643188" y="3214688"/>
            <a:ext cx="3103562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пешеходов</a:t>
            </a:r>
            <a:r>
              <a:rPr lang="ru-RU" sz="1050" b="1" dirty="0">
                <a:latin typeface="Times New Roman" pitchFamily="18" charset="-52"/>
              </a:rPr>
              <a:t> </a:t>
            </a:r>
          </a:p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запрещено</a:t>
            </a:r>
            <a:r>
              <a:rPr lang="ru-RU" sz="1050" dirty="0">
                <a:latin typeface="Times New Roman" pitchFamily="18" charset="-52"/>
              </a:rPr>
              <a:t> </a:t>
            </a:r>
          </a:p>
        </p:txBody>
      </p:sp>
      <p:pic>
        <p:nvPicPr>
          <p:cNvPr id="20487" name="Picture 6" descr="C:\WINDOWS\Рабочий стол\Korvi\для през\знаки\SVETOFOR_RU - Библиотека - ПДД - Дорожные Знаки - Запрещающие Знаки.files\sn3_4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00813" y="928688"/>
            <a:ext cx="242887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6215063" y="3143250"/>
            <a:ext cx="2928937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</a:t>
            </a:r>
          </a:p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грузовых автомобилей </a:t>
            </a:r>
          </a:p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запрещено </a:t>
            </a:r>
          </a:p>
        </p:txBody>
      </p:sp>
      <p:pic>
        <p:nvPicPr>
          <p:cNvPr id="20489" name="Picture 6" descr="C:\WINDOWS\Рабочий стол\Korvi\для през\знаки\SVETOFOR_RU - Библиотека - ПДД - Дорожные Знаки - Запрещающие Знаки.files\sn3_5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3857625"/>
            <a:ext cx="242887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0" y="6149975"/>
            <a:ext cx="2286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мотоциклов </a:t>
            </a:r>
          </a:p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запрещено </a:t>
            </a:r>
            <a:endParaRPr lang="ru-RU" dirty="0">
              <a:latin typeface="Times New Roman" pitchFamily="18" charset="-52"/>
            </a:endParaRPr>
          </a:p>
        </p:txBody>
      </p:sp>
      <p:pic>
        <p:nvPicPr>
          <p:cNvPr id="20491" name="Picture 6" descr="C:\WINDOWS\Рабочий стол\Korvi\для през\знаки\SVETOFOR_RU - Библиотека - ПДД - Дорожные Знаки - Запрещающие Знаки.files\sn3_9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500" y="3786188"/>
            <a:ext cx="25003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2571750" y="6149975"/>
            <a:ext cx="368617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на велосипедах </a:t>
            </a:r>
          </a:p>
          <a:p>
            <a:pPr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запрещено </a:t>
            </a:r>
            <a:endParaRPr lang="ru-RU" dirty="0">
              <a:latin typeface="Times New Roman" pitchFamily="18" charset="-52"/>
            </a:endParaRPr>
          </a:p>
        </p:txBody>
      </p:sp>
      <p:pic>
        <p:nvPicPr>
          <p:cNvPr id="20493" name="Picture 10" descr="C:\WINDOWS\Рабочий стол\Korvi\для през\знаки\SVETOFOR_RU - Библиотека - ПДД - Дорожные Знаки - Запрещающие Знаки.files\sn3_20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29375" y="3786188"/>
            <a:ext cx="25241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6786563" y="6215063"/>
            <a:ext cx="1730375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Обгон запрещен</a:t>
            </a:r>
            <a:r>
              <a:rPr lang="ru-RU" sz="1050" dirty="0">
                <a:latin typeface="Times New Roman" pitchFamily="18" charset="-52"/>
              </a:rPr>
              <a:t> 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1428750" y="0"/>
            <a:ext cx="62007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ru-RU" sz="3200" b="1" i="1" u="sng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З А П Р Е Щ А Ю Щ И Е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0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6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2"/>
                </p:tgtEl>
              </p:cMediaNode>
            </p:audio>
          </p:childTnLst>
        </p:cTn>
      </p:par>
    </p:tnLst>
    <p:bldLst>
      <p:bldP spid="10" grpId="0"/>
      <p:bldP spid="12" grpId="0"/>
      <p:bldP spid="15" grpId="0"/>
      <p:bldP spid="17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214438"/>
          </a:xfrm>
        </p:spPr>
        <p:txBody>
          <a:bodyPr/>
          <a:lstStyle/>
          <a:p>
            <a:r>
              <a:rPr lang="ru-RU" smtClean="0"/>
              <a:t>История развития транспорта.</a:t>
            </a:r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3143250"/>
            <a:ext cx="2357438" cy="1357313"/>
          </a:xfrm>
        </p:spPr>
        <p:txBody>
          <a:bodyPr/>
          <a:lstStyle/>
          <a:p>
            <a:r>
              <a:rPr lang="ru-RU" sz="2400" smtClean="0"/>
              <a:t>ветреница</a:t>
            </a:r>
          </a:p>
        </p:txBody>
      </p:sp>
      <p:pic>
        <p:nvPicPr>
          <p:cNvPr id="4100" name="Рисунок 3" descr="H:\Documents and Settings\Гость\Рабочий стол\enc_03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1285875"/>
            <a:ext cx="1905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2" descr="H:\Documents and Settings\Гость\Рабочий стол\D5YL9CA2JMW8DCA2T5C2BCAIHO6Z2CADRBV99CAYMLKWHCA4BCSUHCAMEPCM8CA6N1UGKCAH5ZC1MCAP452OBCAZZSAXPCATXSZ9DCAJ9BDRHCA4J8AA3CAX5W6OYCAOBWSG1CAPH60OCCAE75V4NCA26GA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25" y="1285875"/>
            <a:ext cx="19764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2"/>
          <p:cNvSpPr txBox="1">
            <a:spLocks/>
          </p:cNvSpPr>
          <p:nvPr/>
        </p:nvSpPr>
        <p:spPr bwMode="auto">
          <a:xfrm>
            <a:off x="642938" y="3143250"/>
            <a:ext cx="850106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ru-RU" kern="0" dirty="0">
                <a:latin typeface="+mn-lt"/>
              </a:rPr>
              <a:t>Первая  повозка</a:t>
            </a:r>
          </a:p>
        </p:txBody>
      </p:sp>
      <p:pic>
        <p:nvPicPr>
          <p:cNvPr id="4103" name="Picture 3" descr="H:\Documents and Settings\Гость\Рабочий стол\parmobile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25" y="3786188"/>
            <a:ext cx="207168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4" descr="H:\Documents and Settings\Гость\Рабочий стол\B5U80CAUQ9561CAWG0CXOCAMQIDWUCAGLEB9WCADLD6YBCAXYUV6SCAR8CT09CAKYGJZ6CAUQH1QYCAADF3A4CA7JEVQHCAAHKTNUCA7B93H0CAFROSNACA11Z7XUCAAYBCCTCA8JZ306CA0KHBCVCAPT6G3Q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00" y="1214438"/>
            <a:ext cx="2286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Box 17"/>
          <p:cNvSpPr txBox="1">
            <a:spLocks noChangeArrowheads="1"/>
          </p:cNvSpPr>
          <p:nvPr/>
        </p:nvSpPr>
        <p:spPr bwMode="auto">
          <a:xfrm>
            <a:off x="6286500" y="314325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колесница</a:t>
            </a:r>
          </a:p>
        </p:txBody>
      </p:sp>
      <p:pic>
        <p:nvPicPr>
          <p:cNvPr id="4106" name="Рисунок 18" descr="карета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" y="3786188"/>
            <a:ext cx="214312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TextBox 21"/>
          <p:cNvSpPr txBox="1">
            <a:spLocks noChangeArrowheads="1"/>
          </p:cNvSpPr>
          <p:nvPr/>
        </p:nvSpPr>
        <p:spPr bwMode="auto">
          <a:xfrm>
            <a:off x="3286125" y="57864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паромобиль</a:t>
            </a:r>
          </a:p>
        </p:txBody>
      </p:sp>
      <p:sp>
        <p:nvSpPr>
          <p:cNvPr id="4108" name="TextBox 22"/>
          <p:cNvSpPr txBox="1">
            <a:spLocks noChangeArrowheads="1"/>
          </p:cNvSpPr>
          <p:nvPr/>
        </p:nvSpPr>
        <p:spPr bwMode="auto">
          <a:xfrm>
            <a:off x="428625" y="5786438"/>
            <a:ext cx="2428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экипаж</a:t>
            </a:r>
          </a:p>
        </p:txBody>
      </p:sp>
      <p:pic>
        <p:nvPicPr>
          <p:cNvPr id="4109" name="Picture 5" descr="H:\Documents and Settings\Гость\Рабочий стол\TkyUUhAEK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5000" y="3857625"/>
            <a:ext cx="311943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0" name="TextBox 25"/>
          <p:cNvSpPr txBox="1">
            <a:spLocks noChangeArrowheads="1"/>
          </p:cNvSpPr>
          <p:nvPr/>
        </p:nvSpPr>
        <p:spPr bwMode="auto">
          <a:xfrm>
            <a:off x="5572125" y="5715000"/>
            <a:ext cx="3357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Первый автомобиль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C:\WINDOWS\Рабочий стол\Korvi\для през\знаки\SVETOFOR_RU - Библиотека - ПДД - Дорожные Знаки - Запрещающие Знаки.files\sn3_18_1.gi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285750"/>
            <a:ext cx="2357437" cy="2214563"/>
          </a:xfrm>
        </p:spPr>
      </p:pic>
      <p:pic>
        <p:nvPicPr>
          <p:cNvPr id="21511" name="~PP175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~PP1292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26488" y="64404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00063" y="2643188"/>
            <a:ext cx="2759075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Поворот направо запрещен</a:t>
            </a:r>
            <a:r>
              <a:rPr lang="ru-RU" sz="1050" dirty="0">
                <a:latin typeface="Times New Roman" pitchFamily="18" charset="-52"/>
              </a:rPr>
              <a:t> </a:t>
            </a:r>
          </a:p>
        </p:txBody>
      </p:sp>
      <p:pic>
        <p:nvPicPr>
          <p:cNvPr id="21509" name="Picture 6" descr="C:\WINDOWS\Рабочий стол\Korvi\для през\знаки\SVETOFOR_RU - Библиотека - ПДД - Дорожные Знаки - Запрещающие Знаки.files\sn3_18_2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63" y="285750"/>
            <a:ext cx="220027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244850" y="2643188"/>
            <a:ext cx="265430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Поворот налево запрещен </a:t>
            </a:r>
          </a:p>
        </p:txBody>
      </p:sp>
      <p:pic>
        <p:nvPicPr>
          <p:cNvPr id="2" name="Picture 6" descr="C:\WINDOWS\Рабочий стол\Korvi\для през\знаки\SVETOFOR_RU - Библиотека - ПДД - Дорожные Знаки - Запрещающие Знаки.files\sn3_19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24625" y="28575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6572250" y="2643188"/>
            <a:ext cx="2011363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Разворот запрещен </a:t>
            </a:r>
          </a:p>
        </p:txBody>
      </p:sp>
      <p:pic>
        <p:nvPicPr>
          <p:cNvPr id="21513" name="Picture 9" descr="C:\WINDOWS\Рабочий стол\Korvi\для през\знаки\SVETOFOR_RU - Библиотека - ПДД - Дорожные Знаки - Запрещающие Знаки.files\sn3_24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3214688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142875" y="5786438"/>
            <a:ext cx="24955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Ограничение </a:t>
            </a:r>
          </a:p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максимальной скорости </a:t>
            </a:r>
          </a:p>
        </p:txBody>
      </p:sp>
      <p:pic>
        <p:nvPicPr>
          <p:cNvPr id="21515" name="Picture 6" descr="C:\WINDOWS\Рабочий стол\Korvi\для през\знаки\SVETOFOR_RU - Библиотека - ПДД - Дорожные Знаки - Запрещающие Знаки.files\sn3_27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63" y="3214688"/>
            <a:ext cx="2357437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3286125" y="5786438"/>
            <a:ext cx="2263775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Остановка запрещена</a:t>
            </a:r>
            <a:r>
              <a:rPr lang="ru-RU" sz="1050" dirty="0">
                <a:latin typeface="Times New Roman" pitchFamily="18" charset="-52"/>
              </a:rPr>
              <a:t> </a:t>
            </a:r>
          </a:p>
        </p:txBody>
      </p:sp>
      <p:pic>
        <p:nvPicPr>
          <p:cNvPr id="21517" name="Picture 6" descr="C:\WINDOWS\Рабочий стол\Korvi\для през\знаки\SVETOFOR_RU - Библиотека - ПДД - Дорожные Знаки - Запрещающие Знаки.files\sn3_28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00813" y="3286125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572250" y="5715000"/>
            <a:ext cx="2066925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Стоянка запрещена </a:t>
            </a: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15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5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11"/>
                </p:tgtEl>
              </p:cMediaNode>
            </p:audio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85750"/>
            <a:ext cx="7772400" cy="785813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Предупреждающие Знаки</a:t>
            </a: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ru-RU" sz="32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2531" name="Picture 7" descr="C:\WINDOWS\Рабочий стол\Korvi\для през\знаки\SVETOFOR_RU - Библиотека - ПДД - Дорожные Знаки - Предупреждающие Знаки.files\crossbuck.gi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3" y="714375"/>
            <a:ext cx="2500312" cy="2166938"/>
          </a:xfrm>
        </p:spPr>
      </p:pic>
      <p:sp>
        <p:nvSpPr>
          <p:cNvPr id="7" name="Прямоугольник 6"/>
          <p:cNvSpPr/>
          <p:nvPr/>
        </p:nvSpPr>
        <p:spPr>
          <a:xfrm>
            <a:off x="285750" y="2857500"/>
            <a:ext cx="4572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Железнодорожный </a:t>
            </a:r>
          </a:p>
          <a:p>
            <a:pPr>
              <a:defRPr/>
            </a:pPr>
            <a:r>
              <a:rPr lang="ru-RU" sz="1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переезд </a:t>
            </a:r>
          </a:p>
          <a:p>
            <a:pPr>
              <a:defRPr/>
            </a:pPr>
            <a:r>
              <a:rPr lang="ru-RU" sz="1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со шлагбаумом</a:t>
            </a:r>
            <a:endParaRPr lang="ru-RU" sz="1800" dirty="0">
              <a:latin typeface="Times New Roman" pitchFamily="18" charset="-52"/>
            </a:endParaRPr>
          </a:p>
        </p:txBody>
      </p:sp>
      <p:pic>
        <p:nvPicPr>
          <p:cNvPr id="22533" name="Picture 6" descr="C:\WINDOWS\Рабочий стол\Korvi\для през\знаки\SVETOFOR_RU - Библиотека - ПДД - Дорожные Знаки - Предупреждающие Знаки.files\sn1_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13" y="571500"/>
            <a:ext cx="27114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286000" y="3013075"/>
            <a:ext cx="4572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Пересечение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 равнозначных дорог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  <p:pic>
        <p:nvPicPr>
          <p:cNvPr id="22535" name="Picture 6" descr="C:\WINDOWS\Рабочий стол\Korvi\для през\знаки\SVETOFOR_RU - Библиотека - ПДД - Дорожные Знаки - Предупреждающие Знаки.files\sn1_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0" y="642938"/>
            <a:ext cx="26289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6500813" y="3000375"/>
            <a:ext cx="1989137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Светофорное регулирование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  <p:pic>
        <p:nvPicPr>
          <p:cNvPr id="22537" name="Picture 6" descr="C:\WINDOWS\Рабочий стол\Korvi\для през\знаки\SVETOFOR_RU - Библиотека - ПДД - Дорожные Знаки - Предупреждающие Знаки.files\sn1_11_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50" y="3857625"/>
            <a:ext cx="23082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6" descr="C:\WINDOWS\Рабочий стол\Korvi\для през\знаки\SVETOFOR_RU - Библиотека - ПДД - Дорожные Знаки - Предупреждающие Знаки.files\sn1_12_1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3929063"/>
            <a:ext cx="222567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285750" y="5929313"/>
            <a:ext cx="5741988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Опасные повороты </a:t>
            </a:r>
          </a:p>
        </p:txBody>
      </p:sp>
      <p:pic>
        <p:nvPicPr>
          <p:cNvPr id="22540" name="Picture 6" descr="C:\WINDOWS\Рабочий стол\Korvi\для през\знаки\SVETOFOR_RU - Библиотека - ПДД - Дорожные Знаки - Предупреждающие Знаки.files\sn1_18_1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51600" y="4000500"/>
            <a:ext cx="21351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572250" y="5857875"/>
            <a:ext cx="257175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Сужение дороги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5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6" descr="C:\WINDOWS\Рабочий стол\Korvi\для през\знаки\SVETOFOR_RU - Библиотека - ПДД - Дорожные Знаки - Предупреждающие Знаки.files\sn1_19.gi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0375" y="214313"/>
            <a:ext cx="2546350" cy="2214562"/>
          </a:xfrm>
        </p:spPr>
      </p:pic>
      <p:sp>
        <p:nvSpPr>
          <p:cNvPr id="6" name="Прямоугольник 5"/>
          <p:cNvSpPr/>
          <p:nvPr/>
        </p:nvSpPr>
        <p:spPr>
          <a:xfrm>
            <a:off x="-142875" y="2428875"/>
            <a:ext cx="314325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Двустороннее движение</a:t>
            </a:r>
            <a:r>
              <a:rPr lang="ru-RU" sz="2000" dirty="0">
                <a:latin typeface="Times New Roman" pitchFamily="18" charset="-52"/>
              </a:rPr>
              <a:t> </a:t>
            </a:r>
            <a:br>
              <a:rPr lang="ru-RU" sz="2000" dirty="0">
                <a:latin typeface="Times New Roman" pitchFamily="18" charset="-52"/>
              </a:rPr>
            </a:br>
            <a:endParaRPr lang="ru-RU" sz="2000" dirty="0">
              <a:latin typeface="Times New Roman" pitchFamily="18" charset="-52"/>
            </a:endParaRPr>
          </a:p>
        </p:txBody>
      </p:sp>
      <p:pic>
        <p:nvPicPr>
          <p:cNvPr id="23556" name="Picture 6" descr="C:\WINDOWS\Рабочий стол\Korvi\для през\знаки\SVETOFOR_RU - Библиотека - ПДД - Дорожные Знаки - Предупреждающие Знаки.files\sn1_2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5338" y="214313"/>
            <a:ext cx="25463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357563" y="2428875"/>
            <a:ext cx="283845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Пешеходный переход</a:t>
            </a:r>
            <a:endParaRPr lang="ru-RU" sz="2000" dirty="0">
              <a:latin typeface="Times New Roman" pitchFamily="18" charset="-52"/>
            </a:endParaRPr>
          </a:p>
        </p:txBody>
      </p:sp>
      <p:pic>
        <p:nvPicPr>
          <p:cNvPr id="23558" name="Picture 6" descr="C:\WINDOWS\Рабочий стол\Korvi\для през\знаки\SVETOFOR_RU - Библиотека - ПДД - Дорожные Знаки - Предупреждающие Знаки.files\sn1_2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63" y="214313"/>
            <a:ext cx="25003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7072313" y="2428875"/>
            <a:ext cx="75247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Дети</a:t>
            </a:r>
          </a:p>
        </p:txBody>
      </p:sp>
      <p:pic>
        <p:nvPicPr>
          <p:cNvPr id="23560" name="Picture 6" descr="C:\WINDOWS\Рабочий стол\Korvi\для през\знаки\SVETOFOR_RU - Библиотека - ПДД - Дорожные Знаки - Предупреждающие Знаки.files\sn1_25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5" y="2857500"/>
            <a:ext cx="2595563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57188" y="5214938"/>
            <a:ext cx="2643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Дикие животные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  <p:pic>
        <p:nvPicPr>
          <p:cNvPr id="23562" name="Picture 6" descr="C:\WINDOWS\Рабочий стол\Korvi\для през\знаки\SVETOFOR_RU - Библиотека - ПДД - Дорожные Знаки - Предупреждающие Знаки.files\sn1_30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86500" y="2928938"/>
            <a:ext cx="26289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6000750" y="5357813"/>
            <a:ext cx="2928938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Прочие опасности </a:t>
            </a:r>
          </a:p>
        </p:txBody>
      </p:sp>
      <p:pic>
        <p:nvPicPr>
          <p:cNvPr id="23564" name="Picture 6" descr="C:\WINDOWS\Рабочий стол\Korvi\для през\знаки\SVETOFOR_RU - Библиотека - ПДД - Дорожные Знаки - Предупреждающие Знаки.files\sn1_31_3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43250" y="3786188"/>
            <a:ext cx="3167063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3143250" y="4500563"/>
            <a:ext cx="314325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Направление поворота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7772400" cy="642937"/>
          </a:xfrm>
        </p:spPr>
        <p:txBody>
          <a:bodyPr/>
          <a:lstStyle/>
          <a:p>
            <a:r>
              <a:rPr lang="ru-RU" sz="3600" b="1" i="1" smtClean="0">
                <a:solidFill>
                  <a:srgbClr val="FF0000"/>
                </a:solidFill>
              </a:rPr>
              <a:t>предписывающие</a:t>
            </a:r>
            <a:br>
              <a:rPr lang="ru-RU" sz="3600" b="1" i="1" smtClean="0">
                <a:solidFill>
                  <a:srgbClr val="FF0000"/>
                </a:solidFill>
              </a:rPr>
            </a:br>
            <a:endParaRPr lang="ru-RU" sz="3600" b="1" i="1" smtClean="0">
              <a:solidFill>
                <a:srgbClr val="FF0000"/>
              </a:solidFill>
            </a:endParaRPr>
          </a:p>
        </p:txBody>
      </p:sp>
      <p:pic>
        <p:nvPicPr>
          <p:cNvPr id="24579" name="Picture 6" descr="C:\WINDOWS\Рабочий стол\Korvi\для през\знаки\SVETOFOR_RU - Библиотека - ПДД - Дорожные Знаки - Предписывающие Знаки.files\sn4_1_1.gi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714375"/>
            <a:ext cx="2428875" cy="2428875"/>
          </a:xfrm>
        </p:spPr>
      </p:pic>
      <p:sp>
        <p:nvSpPr>
          <p:cNvPr id="7" name="Прямоугольник 6"/>
          <p:cNvSpPr/>
          <p:nvPr/>
        </p:nvSpPr>
        <p:spPr>
          <a:xfrm>
            <a:off x="142875" y="3214688"/>
            <a:ext cx="220821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прямо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  <p:pic>
        <p:nvPicPr>
          <p:cNvPr id="24581" name="Picture 6" descr="C:\WINDOWS\Рабочий стол\Korvi\для през\знаки\SVETOFOR_RU - Библиотека - ПДД - Дорожные Знаки - Предписывающие Знаки.files\sn4_1_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25" y="785813"/>
            <a:ext cx="23907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286000" y="3214688"/>
            <a:ext cx="4572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направо </a:t>
            </a:r>
            <a:b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</a:b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-52"/>
            </a:endParaRPr>
          </a:p>
        </p:txBody>
      </p:sp>
      <p:pic>
        <p:nvPicPr>
          <p:cNvPr id="24583" name="Picture 6" descr="C:\WINDOWS\Рабочий стол\Korvi\для през\знаки\SVETOFOR_RU - Библиотека - ПДД - Дорожные Знаки - Предписывающие Знаки.files\sn4_1_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63" y="785813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5000625" y="3214688"/>
            <a:ext cx="4572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направо </a:t>
            </a:r>
            <a:b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</a:b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-52"/>
            </a:endParaRPr>
          </a:p>
        </p:txBody>
      </p:sp>
      <p:pic>
        <p:nvPicPr>
          <p:cNvPr id="24585" name="Picture 6" descr="C:\WINDOWS\Рабочий стол\Korvi\для през\знаки\SVETOFOR_RU - Библиотека - ПДД - Дорожные Знаки - Предписывающие Знаки.files\sn4_1_6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13" y="3500438"/>
            <a:ext cx="23812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6429375" y="6149975"/>
            <a:ext cx="2370138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направо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 или налево </a:t>
            </a:r>
          </a:p>
        </p:txBody>
      </p:sp>
      <p:pic>
        <p:nvPicPr>
          <p:cNvPr id="24587" name="Picture 6" descr="C:\WINDOWS\Рабочий стол\Korvi\для през\знаки\SVETOFOR_RU - Библиотека - ПДД - Дорожные Знаки - Предписывающие Знаки.files\sn4_1_4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3500438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214313" y="6143625"/>
            <a:ext cx="2144712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прямо</a:t>
            </a:r>
          </a:p>
          <a:p>
            <a:pPr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 или направо</a:t>
            </a:r>
            <a:r>
              <a:rPr lang="ru-RU" sz="2000" dirty="0">
                <a:latin typeface="Times New Roman" pitchFamily="18" charset="-52"/>
              </a:rPr>
              <a:t> </a:t>
            </a:r>
          </a:p>
        </p:txBody>
      </p:sp>
      <p:pic>
        <p:nvPicPr>
          <p:cNvPr id="24589" name="Picture 6" descr="C:\WINDOWS\Рабочий стол\Korvi\для през\знаки\SVETOFOR_RU - Библиотека - ПДД - Дорожные Знаки - Предписывающие Знаки.files\sn4_1_5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63" y="3500438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2857500" y="6215063"/>
            <a:ext cx="29337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прямо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или налево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7" grpId="0"/>
      <p:bldP spid="9" grpId="0"/>
      <p:bldP spid="11" grpId="0"/>
      <p:bldP spid="13" grpId="0"/>
      <p:bldP spid="15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C:\WINDOWS\Рабочий стол\Korvi\для през\знаки\SVETOFOR_RU - Библиотека - ПДД - Дорожные Знаки - Предписывающие Знаки.files\sn4_7.gi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2938" y="285750"/>
            <a:ext cx="2357437" cy="2357438"/>
          </a:xfrm>
        </p:spPr>
      </p:pic>
      <p:sp>
        <p:nvSpPr>
          <p:cNvPr id="6" name="Прямоугольник 5"/>
          <p:cNvSpPr/>
          <p:nvPr/>
        </p:nvSpPr>
        <p:spPr>
          <a:xfrm>
            <a:off x="0" y="2643188"/>
            <a:ext cx="3286125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Ограничение минимальной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 скорости </a:t>
            </a:r>
          </a:p>
        </p:txBody>
      </p:sp>
      <p:pic>
        <p:nvPicPr>
          <p:cNvPr id="26628" name="Picture 6" descr="C:\WINDOWS\Рабочий стол\Korvi\для през\знаки\SVETOFOR_RU - Библиотека - ПДД - Дорожные Знаки - Предписывающие Знаки.files\sn4_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14313"/>
            <a:ext cx="2452688" cy="245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214688" y="2857500"/>
            <a:ext cx="275431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Пешеходная дорожка </a:t>
            </a:r>
            <a:endParaRPr lang="ru-RU" sz="2000" dirty="0">
              <a:latin typeface="Times New Roman" pitchFamily="18" charset="-52"/>
            </a:endParaRPr>
          </a:p>
        </p:txBody>
      </p:sp>
      <p:pic>
        <p:nvPicPr>
          <p:cNvPr id="26630" name="Picture 6" descr="C:\WINDOWS\Рабочий стол\Korvi\для през\знаки\SVETOFOR_RU - Библиотека - ПДД - Дорожные Знаки - Предписывающие Знаки.files\sn4_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25" y="142875"/>
            <a:ext cx="2500313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6357938" y="2786063"/>
            <a:ext cx="2786062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Движение легковых автомобилей </a:t>
            </a:r>
          </a:p>
        </p:txBody>
      </p:sp>
      <p:pic>
        <p:nvPicPr>
          <p:cNvPr id="26632" name="Picture 6" descr="C:\WINDOWS\Рабочий стол\Korvi\для през\знаки\SVETOFOR_RU - Библиотека - ПДД - Дорожные Знаки - Предписывающие Знаки.files\sn4_5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3714750"/>
            <a:ext cx="22383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0" y="5929313"/>
            <a:ext cx="3429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Велосипедная дорожка </a:t>
            </a:r>
            <a:b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</a:br>
            <a:endParaRPr lang="ru-RU" sz="2000" dirty="0">
              <a:latin typeface="Times New Roman" pitchFamily="18" charset="-52"/>
            </a:endParaRPr>
          </a:p>
        </p:txBody>
      </p:sp>
      <p:pic>
        <p:nvPicPr>
          <p:cNvPr id="26634" name="Picture 6" descr="C:\WINDOWS\Рабочий стол\Korvi\для през\знаки\SVETOFOR_RU - Библиотека - ПДД - Дорожные Знаки - Предписывающие Знаки.files\sn4_2_3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75" y="3714750"/>
            <a:ext cx="2214563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2714625" y="5929313"/>
            <a:ext cx="350043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Объезд препятствия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 справа или слева </a:t>
            </a:r>
          </a:p>
        </p:txBody>
      </p:sp>
      <p:pic>
        <p:nvPicPr>
          <p:cNvPr id="26636" name="Picture 6" descr="C:\WINDOWS\Рабочий стол\Korvi\для през\знаки\SVETOFOR_RU - Библиотека - ПДД - Дорожные Знаки - Предписывающие Знаки.files\sn4_3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57938" y="371475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5786438" y="6072188"/>
            <a:ext cx="335756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-52"/>
              </a:rPr>
              <a:t>Круговое движение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1"/>
          <p:cNvSpPr>
            <a:spLocks noGrp="1"/>
          </p:cNvSpPr>
          <p:nvPr>
            <p:ph/>
          </p:nvPr>
        </p:nvSpPr>
        <p:spPr>
          <a:xfrm>
            <a:off x="500063" y="285750"/>
            <a:ext cx="8229600" cy="584835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Правильное поведение на дорогах -  показатель культуры человека. </a:t>
            </a:r>
          </a:p>
          <a:p>
            <a:pPr algn="ctr">
              <a:buFontTx/>
              <a:buNone/>
              <a:defRPr/>
            </a:pPr>
            <a:endParaRPr lang="ru-RU" dirty="0" smtClean="0"/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Желаю всем безопасных дорог.</a:t>
            </a:r>
          </a:p>
          <a:p>
            <a:pPr algn="ctr">
              <a:buFontTx/>
              <a:buNone/>
              <a:defRPr/>
            </a:pPr>
            <a:endParaRPr lang="ru-RU" dirty="0" smtClean="0"/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Будьте воспитаны.</a:t>
            </a:r>
          </a:p>
          <a:p>
            <a:pPr algn="ctr">
              <a:buFontTx/>
              <a:buNone/>
              <a:defRPr/>
            </a:pPr>
            <a:endParaRPr lang="ru-RU" dirty="0" smtClean="0"/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 новых встреч!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in)">
                                      <p:cBhvr>
                                        <p:cTn id="44" dur="20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in)">
                                      <p:cBhvr>
                                        <p:cTn id="47" dur="20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xit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in)">
                                      <p:cBhvr>
                                        <p:cTn id="50" dur="20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xit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in)">
                                      <p:cBhvr>
                                        <p:cTn id="53" dur="200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 descr="кузов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785813"/>
            <a:ext cx="5643562" cy="55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357188" y="214313"/>
            <a:ext cx="8358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  Экипажи и их сходство с первыми автомобилями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685800" y="1000125"/>
            <a:ext cx="7772400" cy="4643438"/>
          </a:xfrm>
        </p:spPr>
        <p:txBody>
          <a:bodyPr/>
          <a:lstStyle/>
          <a:p>
            <a:r>
              <a:rPr lang="ru-RU" smtClean="0"/>
              <a:t>Мусколоход, паровая тележка, одноместный экипаж, велосипед, самодвижущийся экипаж, телега ветер, трехколесный экипаж, самодвигающаяся коляска, карета, паровая машина, самокатка, педальний велосипед, электроцикл, бензиновый автомобиль, автомобили с дизельным топливом , современные автомобили.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857375"/>
          </a:xfrm>
        </p:spPr>
        <p:txBody>
          <a:bodyPr/>
          <a:lstStyle/>
          <a:p>
            <a:r>
              <a:rPr lang="ru-RU" sz="3200" smtClean="0"/>
              <a:t>ЗАДАНИЕ.Перечислите средства передвижения.</a:t>
            </a:r>
            <a:r>
              <a:rPr lang="ru-RU" smtClean="0"/>
              <a:t> </a:t>
            </a:r>
            <a:r>
              <a:rPr lang="ru-RU" sz="3200" smtClean="0"/>
              <a:t>Какие  виды транспорта  ещё вы знаете?</a:t>
            </a:r>
          </a:p>
        </p:txBody>
      </p:sp>
      <p:pic>
        <p:nvPicPr>
          <p:cNvPr id="7171" name="Picture 2" descr="H:\Documents and Settings\Гость\Рабочий стол\1228488962_2008_11_01_091754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63" y="1857375"/>
            <a:ext cx="7072312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Заголовок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r>
              <a:rPr lang="ru-RU" smtClean="0"/>
              <a:t>виды транспортных средств, их классификация.</a:t>
            </a:r>
          </a:p>
        </p:txBody>
      </p:sp>
      <p:sp>
        <p:nvSpPr>
          <p:cNvPr id="819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38" y="2214563"/>
            <a:ext cx="5272087" cy="3000375"/>
          </a:xfrm>
        </p:spPr>
        <p:txBody>
          <a:bodyPr/>
          <a:lstStyle/>
          <a:p>
            <a:r>
              <a:rPr lang="ru-RU" smtClean="0"/>
              <a:t>В зависимости от места передвижения весь транспорт делится на 5 больших групп: воздушный, наземный, подземный, водный, железнодорожный.</a:t>
            </a:r>
          </a:p>
          <a:p>
            <a:endParaRPr lang="ru-RU" smtClean="0"/>
          </a:p>
        </p:txBody>
      </p:sp>
      <p:pic>
        <p:nvPicPr>
          <p:cNvPr id="8196" name="Picture 4" descr="H:\Documents and Settings\Гость\Рабочий стол\transport0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88" y="4357688"/>
            <a:ext cx="214312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 descr="H:\Documents and Settings\Гость\Рабочий стол\fly2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928688"/>
            <a:ext cx="1023938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8" descr="H:\Documents and Settings\Гость\Рабочий стол\transport029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50" y="1357313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9" descr="H:\Documents and Settings\Гость\Рабочий стол\transport020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500188"/>
            <a:ext cx="2000250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0" descr="H:\Documents and Settings\Гость\Рабочий стол\transport028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8" y="4572000"/>
            <a:ext cx="150018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H:\Documents and Settings\Гость\Рабочий стол\transport0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00125"/>
            <a:ext cx="9144000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Заголовок 3"/>
          <p:cNvSpPr>
            <a:spLocks noGrp="1"/>
          </p:cNvSpPr>
          <p:nvPr>
            <p:ph type="title"/>
          </p:nvPr>
        </p:nvSpPr>
        <p:spPr>
          <a:xfrm>
            <a:off x="685800" y="214313"/>
            <a:ext cx="7772400" cy="714375"/>
          </a:xfrm>
        </p:spPr>
        <p:txBody>
          <a:bodyPr/>
          <a:lstStyle/>
          <a:p>
            <a:r>
              <a:rPr lang="ru-RU" smtClean="0"/>
              <a:t>Воздушный</a:t>
            </a:r>
          </a:p>
        </p:txBody>
      </p:sp>
      <p:pic>
        <p:nvPicPr>
          <p:cNvPr id="2" name="Picture 2" descr="H:\Documents and Settings\Гость\Рабочий стол\34a88698bca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000125"/>
            <a:ext cx="9144000" cy="5857875"/>
          </a:xfrm>
          <a:noFill/>
        </p:spPr>
      </p:pic>
      <p:pic>
        <p:nvPicPr>
          <p:cNvPr id="3" name="Picture 6" descr="H:\Documents and Settings\Гость\Рабочий стол\023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857250"/>
            <a:ext cx="27146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H:\Documents and Settings\Гость\Рабочий стол\023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85750" y="0"/>
            <a:ext cx="27146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2"/>
          <p:cNvSpPr>
            <a:spLocks noGrp="1"/>
          </p:cNvSpPr>
          <p:nvPr>
            <p:ph type="title"/>
          </p:nvPr>
        </p:nvSpPr>
        <p:spPr>
          <a:xfrm>
            <a:off x="6072188" y="214313"/>
            <a:ext cx="3071812" cy="1000125"/>
          </a:xfrm>
        </p:spPr>
        <p:txBody>
          <a:bodyPr/>
          <a:lstStyle/>
          <a:p>
            <a:r>
              <a:rPr lang="ru-RU" sz="4000" b="1" i="1" smtClean="0"/>
              <a:t>Наземный транспорт  </a:t>
            </a:r>
          </a:p>
        </p:txBody>
      </p:sp>
      <p:pic>
        <p:nvPicPr>
          <p:cNvPr id="10243" name="Picture 3" descr="H:\Documents and Settings\Гость\Рабочий стол\7PQBGCAX568NLCAIUVZEYCACYR4XWCA6DP6XYCAQ8DWXSCA2OICFUCA48B2VICAYYEWQ2CATLP6F3CA2NI8AZCA9AY3S9CAVY263MCA4LZF2DCALYSOZTCA5MB2QMCAH7MR7HCAS1CIF8CAQ34YOSCA9ZNYJ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0"/>
            <a:ext cx="24288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 descr="H:\Documents and Settings\Гость\Рабочий стол\TFHVSCAU2D4L3CA66CX97CADVKZ6BCATG5DA7CAZBPMJ8CAR6LBCGCAFSG8TQCAXG712TCA0MDL95CABDQDKTCAX1T9XCCAP43AYECAHJDT8KCARAOZWFCAT2VP9OCA348MTACAXHY4TKCA25QO1TCA9P6IQ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63" y="214313"/>
            <a:ext cx="2571750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H:\Documents and Settings\Гость\Рабочий стол\ZXY5RCA04O79ICAHMY3EDCAWNNZ84CAIX15KFCAQCAE2OCA4PRSHICABSOHFFCALWFLANCASBJ23ZCAW93K60CAZH0K59CALCW58QCARPCBPSCACXLUVICANH0ETPCAB3HS0ZCA4SKYNDCA5D8E4MCASZX4KV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75" y="1785938"/>
            <a:ext cx="24288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428625" y="3286125"/>
            <a:ext cx="1785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грузовые</a:t>
            </a:r>
            <a:endParaRPr lang="ru-RU"/>
          </a:p>
        </p:txBody>
      </p:sp>
      <p:sp>
        <p:nvSpPr>
          <p:cNvPr id="10247" name="TextBox 6"/>
          <p:cNvSpPr txBox="1">
            <a:spLocks noChangeArrowheads="1"/>
          </p:cNvSpPr>
          <p:nvPr/>
        </p:nvSpPr>
        <p:spPr bwMode="auto">
          <a:xfrm>
            <a:off x="3643313" y="2928938"/>
            <a:ext cx="2000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легковые</a:t>
            </a:r>
            <a:endParaRPr lang="ru-RU"/>
          </a:p>
        </p:txBody>
      </p:sp>
      <p:sp>
        <p:nvSpPr>
          <p:cNvPr id="10248" name="TextBox 7"/>
          <p:cNvSpPr txBox="1">
            <a:spLocks noChangeArrowheads="1"/>
          </p:cNvSpPr>
          <p:nvPr/>
        </p:nvSpPr>
        <p:spPr bwMode="auto">
          <a:xfrm>
            <a:off x="6643688" y="4857750"/>
            <a:ext cx="2143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общественный транспорт</a:t>
            </a:r>
            <a:br>
              <a:rPr lang="ru-RU">
                <a:solidFill>
                  <a:schemeClr val="tx2"/>
                </a:solidFill>
              </a:rPr>
            </a:br>
            <a:endParaRPr lang="ru-RU"/>
          </a:p>
        </p:txBody>
      </p:sp>
      <p:pic>
        <p:nvPicPr>
          <p:cNvPr id="10249" name="Picture 2" descr="H:\Documents and Settings\Гость\Рабочий стол\AR3F9CAX4C6Q0CA23OARQCAN5BLOMCAKS6WL1CARAQZFVCAZFHR1RCACE6CFOCAFRWC8OCAK64LXZCAAN3WDQCA9TKXX8CAUT1GCBCAWI2XY3CAPQ95NVCASX3PD9CAYMECEVCAVSHF7WCASTY6QFCAUULMW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8" y="3857625"/>
            <a:ext cx="24288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TextBox 9"/>
          <p:cNvSpPr txBox="1">
            <a:spLocks noChangeArrowheads="1"/>
          </p:cNvSpPr>
          <p:nvPr/>
        </p:nvSpPr>
        <p:spPr bwMode="auto">
          <a:xfrm>
            <a:off x="642938" y="5929313"/>
            <a:ext cx="26431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Специальный транспорт</a:t>
            </a:r>
          </a:p>
        </p:txBody>
      </p:sp>
      <p:pic>
        <p:nvPicPr>
          <p:cNvPr id="10251" name="Picture 2" descr="H:\Documents and Settings\Гость\Рабочий стол\file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9000" y="3429000"/>
            <a:ext cx="2500313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TextBox 11"/>
          <p:cNvSpPr txBox="1">
            <a:spLocks noChangeArrowheads="1"/>
          </p:cNvSpPr>
          <p:nvPr/>
        </p:nvSpPr>
        <p:spPr bwMode="auto">
          <a:xfrm>
            <a:off x="3429000" y="5857875"/>
            <a:ext cx="44291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наземный вид </a:t>
            </a:r>
          </a:p>
          <a:p>
            <a:r>
              <a:rPr lang="ru-RU"/>
              <a:t>рельсового транспорта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6" grpId="0"/>
      <p:bldP spid="10247" grpId="0"/>
      <p:bldP spid="10248" grpId="0"/>
      <p:bldP spid="10250" grpId="0"/>
      <p:bldP spid="102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Водный</a:t>
            </a:r>
          </a:p>
        </p:txBody>
      </p:sp>
      <p:pic>
        <p:nvPicPr>
          <p:cNvPr id="11267" name="Picture 2" descr="H:\Documents and Settings\Гость\Рабочий стол\7K3G6CA999LHUCANH00UNCACEBABICA1AUF1PCADEK4LBCA5B344YCAJP7P3JCA7ZUSBMCAU5J2HZCAG5NGBRCA66LXA3CA4O8WA7CAFU9LQ5CA6F693ECAPLWVDTCAZNR37WCAM41WF5CAVM1R88CA16UY8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143125"/>
            <a:ext cx="2428875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3" descr="H:\Documents and Settings\Гость\Рабочий стол\M52ONCAMD4TV9CA22H2K3CADP6YF2CAR41PE6CAJKF2NKCA1V610DCA51OC10CAQ90S1MCAJ0HT8NCAHEMZEZCAYLWNTHCA3KPU4GCALDKKAQCAROIIZHCAPMLCHYCAYU7C8CCA9A0FAVCAWF56IVCAQPN41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88" y="2143125"/>
            <a:ext cx="202882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4" descr="H:\Documents and Settings\Гость\Рабочий стол\ILTJNCAV13AMBCAPAOMOECAICI9COCA8Q7J0HCAOYRBKZCALRY207CA5Q26F6CACTQ365CAU4QVP9CAUMYVDTCAH3I5NXCATJ18UNCAA2G9D3CAJE84T5CAQPZMHQCATW64DCCA0RZK18CANHCT3RCAG1095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13" y="2214563"/>
            <a:ext cx="2928937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5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</TotalTime>
  <Words>383</Words>
  <Application>Microsoft Office PowerPoint</Application>
  <PresentationFormat>Экран (4:3)</PresentationFormat>
  <Paragraphs>124</Paragraphs>
  <Slides>25</Slides>
  <Notes>1</Notes>
  <HiddenSlides>0</HiddenSlides>
  <MMClips>6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Times New Roman</vt:lpstr>
      <vt:lpstr>Arial</vt:lpstr>
      <vt:lpstr>Calibri</vt:lpstr>
      <vt:lpstr>Тема Office</vt:lpstr>
      <vt:lpstr>АВТОМОБИЛЬ. ДОРОГА. ПЕШЕХОД.  </vt:lpstr>
      <vt:lpstr>История развития транспорта.</vt:lpstr>
      <vt:lpstr>Слайд 3</vt:lpstr>
      <vt:lpstr>Слайд 4</vt:lpstr>
      <vt:lpstr>ЗАДАНИЕ.Перечислите средства передвижения. Какие  виды транспорта  ещё вы знаете?</vt:lpstr>
      <vt:lpstr>виды транспортных средств, их классификация.</vt:lpstr>
      <vt:lpstr>Воздушный</vt:lpstr>
      <vt:lpstr>Наземный транспорт  </vt:lpstr>
      <vt:lpstr>Водный</vt:lpstr>
      <vt:lpstr> подземный железнодорожный </vt:lpstr>
      <vt:lpstr>Слайд 11</vt:lpstr>
      <vt:lpstr>Участники дорожного движения </vt:lpstr>
      <vt:lpstr>Слайд 13</vt:lpstr>
      <vt:lpstr>Пассажир! Веди себя достойно. </vt:lpstr>
      <vt:lpstr>На проезжей части дороги нельзя : </vt:lpstr>
      <vt:lpstr>Какие  могут  быть   последствия?</vt:lpstr>
      <vt:lpstr>Если на дороге случилась беда - </vt:lpstr>
      <vt:lpstr>ДОРОЖНЫЕ ЗНАКИ</vt:lpstr>
      <vt:lpstr>Слайд 19</vt:lpstr>
      <vt:lpstr>Слайд 20</vt:lpstr>
      <vt:lpstr>Предупреждающие Знаки </vt:lpstr>
      <vt:lpstr>Слайд 22</vt:lpstr>
      <vt:lpstr>предписывающие </vt:lpstr>
      <vt:lpstr>Слайд 24</vt:lpstr>
      <vt:lpstr>Слайд 25</vt:lpstr>
    </vt:vector>
  </TitlesOfParts>
  <Company>-none-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ДОРОЖНЫЕ ЗНАКИ</dc:title>
  <dc:creator>Korvina</dc:creator>
  <cp:lastModifiedBy>Admin</cp:lastModifiedBy>
  <cp:revision>119</cp:revision>
  <dcterms:created xsi:type="dcterms:W3CDTF">2004-03-05T12:38:51Z</dcterms:created>
  <dcterms:modified xsi:type="dcterms:W3CDTF">2012-02-10T13:36:00Z</dcterms:modified>
</cp:coreProperties>
</file>