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ms-office.activeX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activeX/activeX2.xml" ContentType="application/vnd.ms-office.activeX+xml"/>
  <Override PartName="/ppt/activeX/activeX3.xml" ContentType="application/vnd.ms-office.activeX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xls" ContentType="application/vnd.ms-excel"/>
  <Default Extension="wmf" ContentType="image/x-wmf"/>
  <Override PartName="/ppt/activeX/activeX1.xml" ContentType="application/vnd.ms-office.activeX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00"/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45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_rels/activeX3.xml.rels><?xml version="1.0" encoding="UTF-8" standalone="yes"?>
<Relationships xmlns="http://schemas.openxmlformats.org/package/2006/relationships"><Relationship Id="rId1" Type="http://schemas.microsoft.com/office/2006/relationships/activeXControlBinary" Target="activeX3.bin"/></Relationships>
</file>

<file path=ppt/activeX/activeX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33384-3323-4AB4-A287-56057335FB05}" type="datetimeFigureOut">
              <a:rPr lang="ru-RU"/>
              <a:pPr>
                <a:defRPr/>
              </a:pPr>
              <a:t>30.08.2012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41C4E9-A09C-4908-B856-1C34F255B8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7DFAB-CF68-491C-8A49-33475F777F24}" type="datetimeFigureOut">
              <a:rPr lang="ru-RU"/>
              <a:pPr>
                <a:defRPr/>
              </a:pPr>
              <a:t>30.08.2012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22403E-ED2C-4F79-A8B7-700404989F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81745D-6C95-4990-927A-7248691CB5C0}" type="datetimeFigureOut">
              <a:rPr lang="ru-RU"/>
              <a:pPr>
                <a:defRPr/>
              </a:pPr>
              <a:t>30.08.2012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8894D-0042-4486-ABF1-46254C9D53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Заголовок, текст и кли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Клип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</p:spPr>
        <p:txBody>
          <a:bodyPr rtlCol="0">
            <a:normAutofit/>
          </a:bodyPr>
          <a:lstStyle/>
          <a:p>
            <a:pPr lvl="0"/>
            <a:endParaRPr lang="ru-RU" noProof="0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6AD1D-9C4E-4FDA-8C86-A8889644F039}" type="datetimeFigureOut">
              <a:rPr lang="ru-RU"/>
              <a:pPr>
                <a:defRPr/>
              </a:pPr>
              <a:t>30.08.2012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2F555-9919-4621-BBDA-050C063B23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preserve="1">
  <p:cSld name="Заголовок и текст в две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9966C-EC2C-4517-8F62-E406BEBDA955}" type="datetimeFigureOut">
              <a:rPr lang="ru-RU"/>
              <a:pPr>
                <a:defRPr/>
              </a:pPr>
              <a:t>30.08.2012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EC25C-BB2B-4547-86A2-16F80B5A3D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941005-9A64-4F8C-B020-45079CDFA81B}" type="datetimeFigureOut">
              <a:rPr lang="ru-RU"/>
              <a:pPr>
                <a:defRPr/>
              </a:pPr>
              <a:t>30.08.2012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C4479-ABDF-46A4-AFE4-F7BBEA60DA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E50BE5-62A4-434D-8BB7-9D8A4F048FD8}" type="datetimeFigureOut">
              <a:rPr lang="ru-RU"/>
              <a:pPr>
                <a:defRPr/>
              </a:pPr>
              <a:t>30.08.2012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2731D9-9281-473C-A7E8-05938D73B8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9DD04E-3068-488E-BDA7-C9C81784EA6B}" type="datetimeFigureOut">
              <a:rPr lang="ru-RU"/>
              <a:pPr>
                <a:defRPr/>
              </a:pPr>
              <a:t>30.08.2012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ABF1B2-9527-4CD0-8BDD-F7491DC073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F3289C-5434-47E7-ABB1-D9A4484C89DA}" type="datetimeFigureOut">
              <a:rPr lang="ru-RU"/>
              <a:pPr>
                <a:defRPr/>
              </a:pPr>
              <a:t>30.08.2012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B11A9-8F49-4BD0-9176-1A1A5C2C2F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62E616-6CF2-4F4D-A8AB-0FB8BAC95FFD}" type="datetimeFigureOut">
              <a:rPr lang="ru-RU"/>
              <a:pPr>
                <a:defRPr/>
              </a:pPr>
              <a:t>30.08.2012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313B00-DCBD-4F25-A5E5-73F430C198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3F93EA-B6A8-4634-9C0E-B937F3474CAB}" type="datetimeFigureOut">
              <a:rPr lang="ru-RU"/>
              <a:pPr>
                <a:defRPr/>
              </a:pPr>
              <a:t>30.08.2012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667D1A-83E4-4853-90B7-320C2627AD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EBD493-CBEA-4C60-A5A6-B281B3421BF0}" type="datetimeFigureOut">
              <a:rPr lang="ru-RU"/>
              <a:pPr>
                <a:defRPr/>
              </a:pPr>
              <a:t>30.08.2012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14DB42-9FC5-4D7E-8474-54B487EF18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35844-B8DB-4FCB-A486-06AE2528D0C5}" type="datetimeFigureOut">
              <a:rPr lang="ru-RU"/>
              <a:pPr>
                <a:defRPr/>
              </a:pPr>
              <a:t>30.08.2012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22F37C-02EE-493D-9329-1033A18213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 cstate="print">
            <a:alphaModFix amt="19000"/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099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F2A5038-1FA3-44B3-851B-2E4A3EC6E181}" type="datetimeFigureOut">
              <a:rPr lang="ru-RU"/>
              <a:pPr>
                <a:defRPr/>
              </a:pPr>
              <a:t>30.08.2012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B1332CA-FAC0-4100-9F04-359A300B6E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rezentacii.com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_Microsoft_Office_Excel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2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control" Target="../activeX/activeX2.xml"/><Relationship Id="rId1" Type="http://schemas.openxmlformats.org/officeDocument/2006/relationships/vmlDrawing" Target="../drawings/vmlDrawing3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control" Target="../activeX/activeX3.xml"/><Relationship Id="rId1" Type="http://schemas.openxmlformats.org/officeDocument/2006/relationships/vmlDrawing" Target="../drawings/vmlDrawing4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1285916" y="642918"/>
            <a:ext cx="8429652" cy="3385542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Движение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пешехода</a:t>
            </a:r>
            <a:endParaRPr lang="ru-RU" sz="8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</a:endParaRPr>
          </a:p>
        </p:txBody>
      </p:sp>
      <p:pic>
        <p:nvPicPr>
          <p:cNvPr id="5124" name="Рисунок 6" descr="inf3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41615" y="1214422"/>
            <a:ext cx="3302385" cy="4517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5" name="TextBox 7"/>
          <p:cNvSpPr txBox="1">
            <a:spLocks noChangeArrowheads="1"/>
          </p:cNvSpPr>
          <p:nvPr/>
        </p:nvSpPr>
        <p:spPr bwMode="auto">
          <a:xfrm>
            <a:off x="7000875" y="6396038"/>
            <a:ext cx="2143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/>
              <a:t>© Панова Е.С</a:t>
            </a:r>
            <a:r>
              <a:rPr lang="ru-RU"/>
              <a:t>.</a:t>
            </a:r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1928794" y="5143512"/>
            <a:ext cx="2214562" cy="42862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0" hangingPunct="0">
              <a:defRPr/>
            </a:pP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hlinkClick r:id="rId3"/>
              </a:rPr>
              <a:t>Prezentacii.com</a:t>
            </a:r>
            <a:endParaRPr lang="ru-RU" sz="2000" b="1" dirty="0">
              <a:solidFill>
                <a:schemeClr val="bg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928794" y="1071546"/>
            <a:ext cx="5573770" cy="452431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Спасибо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за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урок!</a:t>
            </a:r>
            <a:endParaRPr lang="ru-RU" sz="9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+mn-l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solidFill>
                  <a:srgbClr val="0000FF"/>
                </a:solidFill>
              </a:rPr>
              <a:t>Использованная литература:</a:t>
            </a:r>
          </a:p>
        </p:txBody>
      </p:sp>
      <p:sp>
        <p:nvSpPr>
          <p:cNvPr id="1229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Основы безопасности жизнедеятельности. 6 класс: поурочные планы / авт.-сост. Г.Н. Шевченко. – Волгоград: Учитель, 2006</a:t>
            </a:r>
          </a:p>
          <a:p>
            <a:r>
              <a:rPr lang="ru-RU" smtClean="0"/>
              <a:t>Основы безопасности жизнедеятельности. 5 класс: учебник для общеобраз. Учеб. Заведений / В.В. Поляков, М.И. Кузнецов, В.В. Марков, В.Н. Латчук. – 4 изд. – М.: Дрофа, 2002.</a:t>
            </a:r>
          </a:p>
          <a:p>
            <a:pPr>
              <a:buFont typeface="Arial" pitchFamily="34" charset="0"/>
              <a:buNone/>
            </a:pPr>
            <a:endParaRPr lang="ru-RU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5400" b="1" smtClean="0">
                <a:solidFill>
                  <a:srgbClr val="0000FF"/>
                </a:solidFill>
              </a:rPr>
              <a:t>Причины наездов</a:t>
            </a:r>
          </a:p>
        </p:txBody>
      </p:sp>
      <p:graphicFrame>
        <p:nvGraphicFramePr>
          <p:cNvPr id="6147" name="Содержимое 3"/>
          <p:cNvGraphicFramePr>
            <a:graphicFrameLocks noGrp="1"/>
          </p:cNvGraphicFramePr>
          <p:nvPr>
            <p:ph idx="1"/>
          </p:nvPr>
        </p:nvGraphicFramePr>
        <p:xfrm>
          <a:off x="377825" y="1235075"/>
          <a:ext cx="8359775" cy="4941888"/>
        </p:xfrm>
        <a:graphic>
          <a:graphicData uri="http://schemas.openxmlformats.org/presentationml/2006/ole">
            <p:oleObj spid="_x0000_s6147" r:id="rId3" imgW="8358340" imgH="4938188" progId="Excel.Char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800" b="1" dirty="0" smtClean="0">
                <a:solidFill>
                  <a:srgbClr val="0000FF"/>
                </a:solidFill>
              </a:rPr>
              <a:t>Водитель и  Пешеход на дороге…</a:t>
            </a:r>
            <a:endParaRPr lang="ru-RU" sz="4800" b="1" dirty="0">
              <a:solidFill>
                <a:srgbClr val="0000FF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Водитель на перекрестках и пешеходных переходах при включении для него зеленого сигнала светофора должен </a:t>
            </a:r>
            <a:r>
              <a:rPr lang="ru-RU" sz="3600" dirty="0" smtClean="0">
                <a:solidFill>
                  <a:srgbClr val="FF0000"/>
                </a:solidFill>
              </a:rPr>
              <a:t>____</a:t>
            </a:r>
            <a:r>
              <a:rPr lang="ru-RU" dirty="0" smtClean="0"/>
              <a:t>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При повороте направо или налево или при съезде с проезжей части водитель должен </a:t>
            </a:r>
            <a:r>
              <a:rPr lang="ru-RU" sz="3600" dirty="0" smtClean="0">
                <a:solidFill>
                  <a:srgbClr val="FF0000"/>
                </a:solidFill>
              </a:rPr>
              <a:t>____</a:t>
            </a:r>
            <a:r>
              <a:rPr lang="ru-RU" dirty="0" smtClean="0"/>
              <a:t>;</a:t>
            </a:r>
          </a:p>
          <a:p>
            <a:pPr fontAlgn="auto">
              <a:spcAft>
                <a:spcPts val="0"/>
              </a:spcAft>
              <a:defRPr/>
            </a:pPr>
            <a:endParaRPr lang="ru-RU" dirty="0" smtClean="0"/>
          </a:p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Водитель должен уступить дорогу пешеходам, которые направляются </a:t>
            </a:r>
            <a:r>
              <a:rPr lang="ru-RU" sz="3600" dirty="0" smtClean="0">
                <a:solidFill>
                  <a:srgbClr val="FF0000"/>
                </a:solidFill>
              </a:rPr>
              <a:t>____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>
                <a:solidFill>
                  <a:srgbClr val="0000FF"/>
                </a:solidFill>
              </a:rPr>
              <a:t>НАВЫКИ ПЕШЕХОДА: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27940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Подойдя к краю тротуара, обязательно остановиться  и смотреть по сторонам.</a:t>
            </a:r>
          </a:p>
          <a:p>
            <a:pPr fontAlgn="auto">
              <a:spcAft>
                <a:spcPts val="0"/>
              </a:spcAft>
              <a:defRPr/>
            </a:pPr>
            <a:endParaRPr lang="ru-RU" dirty="0" smtClean="0"/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b="1" dirty="0" smtClean="0">
                <a:solidFill>
                  <a:srgbClr val="FF0000"/>
                </a:solidFill>
              </a:rPr>
              <a:t>НЕЛЬЗЯ!!!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dirty="0" smtClean="0"/>
              <a:t>Выходить на проезжую часть улицы, пока не убедишься в своей безопасности.</a:t>
            </a:r>
            <a:endParaRPr lang="ru-RU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00FF"/>
                </a:solidFill>
              </a:rPr>
              <a:t>СОВЕТЫ ПЕШЕХОДАМ</a:t>
            </a:r>
            <a:r>
              <a:rPr lang="ru-RU" dirty="0" smtClean="0">
                <a:solidFill>
                  <a:srgbClr val="0000FF"/>
                </a:solidFill>
              </a:rPr>
              <a:t>…</a:t>
            </a:r>
            <a:br>
              <a:rPr lang="ru-RU" dirty="0" smtClean="0">
                <a:solidFill>
                  <a:srgbClr val="0000FF"/>
                </a:solidFill>
              </a:rPr>
            </a:br>
            <a:r>
              <a:rPr lang="ru-RU" sz="2700" dirty="0" smtClean="0"/>
              <a:t>(вписывает учитель)</a:t>
            </a:r>
            <a:endParaRPr lang="ru-RU" sz="2700" dirty="0"/>
          </a:p>
        </p:txBody>
      </p:sp>
    </p:spTree>
    <p:controls>
      <p:control spid="1026" r:id="rId2" imgW="8277120" imgH="497196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428625" y="0"/>
            <a:ext cx="8229600" cy="1143000"/>
          </a:xfrm>
        </p:spPr>
        <p:txBody>
          <a:bodyPr/>
          <a:lstStyle/>
          <a:p>
            <a:r>
              <a:rPr lang="ru-RU" sz="6600" b="1" smtClean="0">
                <a:solidFill>
                  <a:srgbClr val="0000FF"/>
                </a:solidFill>
              </a:rPr>
              <a:t>Задача № 1 </a:t>
            </a:r>
          </a:p>
        </p:txBody>
      </p:sp>
      <p:pic>
        <p:nvPicPr>
          <p:cNvPr id="9219" name="Содержимое 3" descr="1+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1071563"/>
            <a:ext cx="4398963" cy="2143125"/>
          </a:xfrm>
        </p:spPr>
      </p:pic>
      <p:pic>
        <p:nvPicPr>
          <p:cNvPr id="9220" name="Рисунок 4" descr="2+2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02175" y="1000125"/>
            <a:ext cx="4441825" cy="216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357188" y="3429000"/>
            <a:ext cx="8429625" cy="31083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indent="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+mn-lt"/>
              </a:rPr>
              <a:t>Школьник начинает двигаться по пешеходному переходу и из-за ограниченного обзора не видит дальний автомобиль в течение 1 с.</a:t>
            </a:r>
          </a:p>
          <a:p>
            <a:pPr indent="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+mn-lt"/>
              </a:rPr>
              <a:t>Что произойдет, если школьник будет перебегать дорогу со скоростью 5 м/с; переходить дорогу со скоростью 1 м/с, если ширина проезжей части дороги 8 м? Какой вариант перехода в данном случае является наиболее безопасным?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dirty="0">
              <a:latin typeface="+mn-lt"/>
            </a:endParaRPr>
          </a:p>
        </p:txBody>
      </p:sp>
      <p:sp>
        <p:nvSpPr>
          <p:cNvPr id="7" name="Управляющая кнопка: настраиваемая 6">
            <a:hlinkClick r:id="" action="ppaction://noaction" highlightClick="1"/>
          </p:cNvPr>
          <p:cNvSpPr/>
          <p:nvPr/>
        </p:nvSpPr>
        <p:spPr>
          <a:xfrm>
            <a:off x="6786563" y="6000750"/>
            <a:ext cx="2000250" cy="500063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Ответ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3857625" y="274638"/>
            <a:ext cx="4829175" cy="1143000"/>
          </a:xfrm>
        </p:spPr>
        <p:txBody>
          <a:bodyPr/>
          <a:lstStyle/>
          <a:p>
            <a:r>
              <a:rPr lang="ru-RU" sz="6600" b="1" smtClean="0">
                <a:solidFill>
                  <a:srgbClr val="0000FF"/>
                </a:solidFill>
              </a:rPr>
              <a:t>Задача № 2 </a:t>
            </a:r>
          </a:p>
        </p:txBody>
      </p:sp>
      <p:pic>
        <p:nvPicPr>
          <p:cNvPr id="10243" name="Рисунок 5" descr="3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357563" cy="347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4" name="Содержимое 6"/>
          <p:cNvSpPr>
            <a:spLocks noGrp="1"/>
          </p:cNvSpPr>
          <p:nvPr>
            <p:ph idx="1"/>
          </p:nvPr>
        </p:nvSpPr>
        <p:spPr>
          <a:xfrm>
            <a:off x="3929063" y="1428750"/>
            <a:ext cx="5214937" cy="2114550"/>
          </a:xfrm>
        </p:spPr>
        <p:txBody>
          <a:bodyPr/>
          <a:lstStyle/>
          <a:p>
            <a:pPr marL="0" indent="457200">
              <a:buFont typeface="Arial" pitchFamily="34" charset="0"/>
              <a:buNone/>
              <a:tabLst>
                <a:tab pos="101600" algn="l"/>
              </a:tabLst>
            </a:pPr>
            <a:r>
              <a:rPr lang="ru-RU" smtClean="0"/>
              <a:t>Школьники пересекают перекресток, как показано на рисунке. Ширина дороги 7 метров.</a:t>
            </a:r>
          </a:p>
        </p:txBody>
      </p:sp>
      <p:sp>
        <p:nvSpPr>
          <p:cNvPr id="10245" name="TextBox 7"/>
          <p:cNvSpPr txBox="1">
            <a:spLocks noChangeArrowheads="1"/>
          </p:cNvSpPr>
          <p:nvPr/>
        </p:nvSpPr>
        <p:spPr bwMode="auto">
          <a:xfrm>
            <a:off x="428625" y="3500438"/>
            <a:ext cx="8286750" cy="310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0000FF"/>
                </a:solidFill>
              </a:rPr>
              <a:t>Чему равен их путь, если они находились в точке «А»; в точке «В»? </a:t>
            </a:r>
          </a:p>
          <a:p>
            <a:r>
              <a:rPr lang="ru-RU" sz="2800" b="1">
                <a:solidFill>
                  <a:srgbClr val="008000"/>
                </a:solidFill>
              </a:rPr>
              <a:t>Сколько времени дети будут находиться на проезжей части дороги, если скорость их движения 1 м/с?  </a:t>
            </a:r>
          </a:p>
          <a:p>
            <a:r>
              <a:rPr lang="ru-RU" sz="2800" b="1">
                <a:solidFill>
                  <a:srgbClr val="FF0000"/>
                </a:solidFill>
              </a:rPr>
              <a:t>Можно ли,  двигаясь с той же скоростью, попасть в школу из  точки «А» быстрее?</a:t>
            </a:r>
          </a:p>
        </p:txBody>
      </p:sp>
      <p:sp>
        <p:nvSpPr>
          <p:cNvPr id="9" name="Управляющая кнопка: настраиваемая 8">
            <a:hlinkClick r:id="" action="ppaction://noaction" highlightClick="1"/>
          </p:cNvPr>
          <p:cNvSpPr/>
          <p:nvPr/>
        </p:nvSpPr>
        <p:spPr>
          <a:xfrm>
            <a:off x="7143750" y="6357938"/>
            <a:ext cx="2000250" cy="500062"/>
          </a:xfrm>
          <a:prstGeom prst="actionButtonBlank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/>
              <a:t>Ответ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6000" b="1" smtClean="0">
                <a:solidFill>
                  <a:srgbClr val="0000FF"/>
                </a:solidFill>
              </a:rPr>
              <a:t>Решение задачи № 1</a:t>
            </a:r>
          </a:p>
        </p:txBody>
      </p:sp>
    </p:spTree>
    <p:controls>
      <p:control spid="2050" r:id="rId2" imgW="7915320" imgH="489600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6000" b="1" smtClean="0">
                <a:solidFill>
                  <a:srgbClr val="0000FF"/>
                </a:solidFill>
              </a:rPr>
              <a:t>Решение задачи № 2</a:t>
            </a:r>
          </a:p>
        </p:txBody>
      </p:sp>
    </p:spTree>
    <p:controls>
      <p:control spid="3074" r:id="rId2" imgW="7915320" imgH="489600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300</Words>
  <Application>Microsoft Office PowerPoint</Application>
  <PresentationFormat>Экран (4:3)</PresentationFormat>
  <Paragraphs>36</Paragraphs>
  <Slides>11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Calibri</vt:lpstr>
      <vt:lpstr>Arial</vt:lpstr>
      <vt:lpstr>Тема Office</vt:lpstr>
      <vt:lpstr>Диаграмма Microsoft Excel</vt:lpstr>
      <vt:lpstr>Слайд 1</vt:lpstr>
      <vt:lpstr>Причины наездов</vt:lpstr>
      <vt:lpstr>Водитель и  Пешеход на дороге…</vt:lpstr>
      <vt:lpstr>НАВЫКИ ПЕШЕХОДА:</vt:lpstr>
      <vt:lpstr>СОВЕТЫ ПЕШЕХОДАМ… (вписывает учитель)</vt:lpstr>
      <vt:lpstr>Задача № 1 </vt:lpstr>
      <vt:lpstr>Задача № 2 </vt:lpstr>
      <vt:lpstr>Решение задачи № 1</vt:lpstr>
      <vt:lpstr>Решение задачи № 2</vt:lpstr>
      <vt:lpstr>Слайд 10</vt:lpstr>
      <vt:lpstr>Использованная литература: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Александр Драхлер</dc:creator>
  <cp:lastModifiedBy>Admin</cp:lastModifiedBy>
  <cp:revision>78</cp:revision>
  <dcterms:modified xsi:type="dcterms:W3CDTF">2012-08-30T12:32:33Z</dcterms:modified>
</cp:coreProperties>
</file>